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5143500" cx="9144000"/>
  <p:notesSz cx="6858000" cy="9144000"/>
  <p:embeddedFontLst>
    <p:embeddedFont>
      <p:font typeface="Roboto"/>
      <p:regular r:id="rId20"/>
      <p:bold r:id="rId21"/>
      <p:italic r:id="rId22"/>
      <p:boldItalic r:id="rId23"/>
    </p:embeddedFont>
    <p:embeddedFont>
      <p:font typeface="Playfair Display"/>
      <p:regular r:id="rId24"/>
      <p:bold r:id="rId25"/>
      <p:italic r:id="rId26"/>
      <p:boldItalic r:id="rId27"/>
    </p:embeddedFont>
    <p:embeddedFont>
      <p:font typeface="Lato"/>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702F646A-8D00-49C2-B625-2A49B43E7BA2}">
  <a:tblStyle styleId="{702F646A-8D00-49C2-B625-2A49B43E7BA2}"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regular.fntdata"/><Relationship Id="rId22" Type="http://schemas.openxmlformats.org/officeDocument/2006/relationships/font" Target="fonts/Roboto-italic.fntdata"/><Relationship Id="rId21" Type="http://schemas.openxmlformats.org/officeDocument/2006/relationships/font" Target="fonts/Roboto-bold.fntdata"/><Relationship Id="rId24" Type="http://schemas.openxmlformats.org/officeDocument/2006/relationships/font" Target="fonts/PlayfairDisplay-regular.fntdata"/><Relationship Id="rId23" Type="http://schemas.openxmlformats.org/officeDocument/2006/relationships/font" Target="fonts/Roboto-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font" Target="fonts/PlayfairDisplay-italic.fntdata"/><Relationship Id="rId25" Type="http://schemas.openxmlformats.org/officeDocument/2006/relationships/font" Target="fonts/PlayfairDisplay-bold.fntdata"/><Relationship Id="rId28" Type="http://schemas.openxmlformats.org/officeDocument/2006/relationships/font" Target="fonts/Lato-regular.fntdata"/><Relationship Id="rId27" Type="http://schemas.openxmlformats.org/officeDocument/2006/relationships/font" Target="fonts/PlayfairDisplay-boldItalic.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font" Target="fonts/Lato-bold.fntdata"/><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font" Target="fonts/Lato-boldItalic.fntdata"/><Relationship Id="rId30" Type="http://schemas.openxmlformats.org/officeDocument/2006/relationships/font" Target="fonts/Lato-italic.fnt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06236a9ed0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06236a9ed0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304800" lvl="0" marL="825500" rtl="0" algn="l">
              <a:lnSpc>
                <a:spcPct val="115000"/>
              </a:lnSpc>
              <a:spcBef>
                <a:spcPts val="2400"/>
              </a:spcBef>
              <a:spcAft>
                <a:spcPts val="0"/>
              </a:spcAft>
              <a:buClr>
                <a:srgbClr val="171717"/>
              </a:buClr>
              <a:buSzPts val="1200"/>
              <a:buChar char="●"/>
            </a:pPr>
            <a:r>
              <a:rPr lang="en" sz="1200">
                <a:solidFill>
                  <a:srgbClr val="171717"/>
                </a:solidFill>
                <a:highlight>
                  <a:srgbClr val="FFFFFF"/>
                </a:highlight>
              </a:rPr>
              <a:t>Redeploy on disaster: In this approach, the application is redeployed from scratch at the time of disaster. This is appropriate for non-critical applications that don't require a guaranteed recovery time.</a:t>
            </a:r>
            <a:endParaRPr sz="1200">
              <a:solidFill>
                <a:srgbClr val="171717"/>
              </a:solidFill>
              <a:highlight>
                <a:srgbClr val="FFFFFF"/>
              </a:highlight>
            </a:endParaRPr>
          </a:p>
          <a:p>
            <a:pPr indent="-304800" lvl="0" marL="825500" rtl="0" algn="l">
              <a:lnSpc>
                <a:spcPct val="115000"/>
              </a:lnSpc>
              <a:spcBef>
                <a:spcPts val="0"/>
              </a:spcBef>
              <a:spcAft>
                <a:spcPts val="0"/>
              </a:spcAft>
              <a:buClr>
                <a:srgbClr val="171717"/>
              </a:buClr>
              <a:buSzPts val="1200"/>
              <a:buChar char="●"/>
            </a:pPr>
            <a:r>
              <a:rPr lang="en" sz="1200">
                <a:solidFill>
                  <a:srgbClr val="171717"/>
                </a:solidFill>
                <a:highlight>
                  <a:srgbClr val="FFFFFF"/>
                </a:highlight>
              </a:rPr>
              <a:t>Warm Spare (Active/Passive): A secondary hosted service is created in an alternate region, and roles are deployed to guarantee minimal capacity; however, the roles don't receive production traffic. This approach is useful for applications that have not been designed to distribute traffic across regions.</a:t>
            </a:r>
            <a:endParaRPr sz="1200">
              <a:solidFill>
                <a:srgbClr val="171717"/>
              </a:solidFill>
              <a:highlight>
                <a:srgbClr val="FFFFFF"/>
              </a:highlight>
            </a:endParaRPr>
          </a:p>
          <a:p>
            <a:pPr indent="-304800" lvl="0" marL="825500" rtl="0" algn="l">
              <a:lnSpc>
                <a:spcPct val="115000"/>
              </a:lnSpc>
              <a:spcBef>
                <a:spcPts val="0"/>
              </a:spcBef>
              <a:spcAft>
                <a:spcPts val="0"/>
              </a:spcAft>
              <a:buClr>
                <a:srgbClr val="171717"/>
              </a:buClr>
              <a:buSzPts val="1200"/>
              <a:buChar char="●"/>
            </a:pPr>
            <a:r>
              <a:rPr lang="en" sz="1200">
                <a:solidFill>
                  <a:srgbClr val="171717"/>
                </a:solidFill>
                <a:highlight>
                  <a:srgbClr val="FFFFFF"/>
                </a:highlight>
              </a:rPr>
              <a:t>Hot Spare (Active/Active): The application is designed to receive production load in multiple regions. The cloud services in each region might be configured for higher capacity than required for disaster recovery purposes. Alternatively, the cloud services might scale out as necessary at the time of a disaster and fail over. This approach requires substantial investment in application design, but it has significant benefits. These include low and guaranteed recovery time, continuous testing of all recovery locations, and efficient usage of capacity.</a:t>
            </a:r>
            <a:endParaRPr sz="1200">
              <a:solidFill>
                <a:srgbClr val="171717"/>
              </a:solidFill>
              <a:highlight>
                <a:srgbClr val="FFFFFF"/>
              </a:highlight>
            </a:endParaRPr>
          </a:p>
          <a:p>
            <a:pPr indent="0" lvl="0" marL="0" rtl="0" algn="l">
              <a:spcBef>
                <a:spcPts val="240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1066a3101ab_1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1066a3101ab_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1056a2258ad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7" name="Google Shape;127;g1056a2258ad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g1066a3101ab_1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3" name="Google Shape;133;g1066a3101ab_1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106236a9ed0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106236a9ed0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03202c20d2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03202c20d2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056a2258ad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056a2258a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06236a9ed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06236a9ed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project starts in early January 2022 and is estimated to conclude in late September 2023 . The project has been divided up into nine different phases. The first phase is the Implementation planning phase, where licences, applications, systems, and permissions will be identified. In the second phase, the Auditing phase, the licenses, applications, and other resources that have been acquired will be inspected. The third phase, Azure deployment, will consist of transferring the legacy AD to Azure AD, as well as building RBAC roles and purchasing licenses if necessary. The fourth phase consists of restructuring the HR department, as well as deploying additional roles to adapt to the new system. The next phase is the Implementation phase, in which Microsoft SSO will be enabled for compatible applications, and end user training will be provided for users to adapt to the new system. The sixth phase consists of testing the user functionality and ensuring that users can adjust to the changes. The last two phases of the project consist of enabling and enforcing policies such as MFA and training for the IT team. If tasks and milestones are completed on time, this project should be complete by late 2023.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06236a9ed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06236a9ed0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major risk to keep in mind is the strict </a:t>
            </a:r>
            <a:r>
              <a:rPr lang="en"/>
              <a:t>timeline</a:t>
            </a:r>
            <a:r>
              <a:rPr lang="en"/>
              <a:t> for deliverables since these can prevent the project for moving forward, if not completed. Other deliverables are accepted or mitigated based on the amount of control over the deliverable.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10677232d66_0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10677232d66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assumptions for this project are related to costs and the implementation conditions such as outdated devices. Issues that will need to be accounted for are based around time restraints and the improvements themselves. If employees do not inform staff of updates or plan accordingly, serious issues and </a:t>
            </a:r>
            <a:r>
              <a:rPr lang="en"/>
              <a:t>resources</a:t>
            </a:r>
            <a:r>
              <a:rPr lang="en"/>
              <a:t> can be lost.</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106236a9ed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106236a9ed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cost of this project is estimated at $320,655 + $4.24M per month. </a:t>
            </a:r>
            <a:r>
              <a:rPr lang="en"/>
              <a:t>The majority of the cost of this project is due to Microsoft licensing. Microsoft M365 E3 wil be used for each user, and costs $32 per user per month. ASB has over 132,000 employees, which results in a total monthly cost of $4.24M per month. Additional electricity may be needed for this project, but the total cost of electricity is difficult to calculate, as electricity prices vary in different states. Travel expenses are also accounted for, as the project manager and system administrators may need to travel to different ASB locations. Additional funds may be needed for mitigating risks or other unexpected events.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06236a9ed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06236a9ed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992950" y="992700"/>
            <a:ext cx="3158100" cy="3158100"/>
          </a:xfrm>
          <a:prstGeom prst="rect">
            <a:avLst/>
          </a:prstGeom>
          <a:noFill/>
          <a:ln cap="flat" cmpd="sng" w="28575">
            <a:solidFill>
              <a:schemeClr val="lt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3096363" y="3266930"/>
            <a:ext cx="2951400" cy="701400"/>
          </a:xfrm>
          <a:prstGeom prst="rect">
            <a:avLst/>
          </a:prstGeom>
        </p:spPr>
        <p:txBody>
          <a:bodyPr anchorCtr="0" anchor="b" bIns="91425" lIns="91425" spcFirstLastPara="1" rIns="91425" wrap="square" tIns="91425">
            <a:normAutofit/>
          </a:bodyPr>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1233100"/>
            <a:ext cx="8520600" cy="1610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p:nvPr>
            <p:ph idx="1" type="body"/>
          </p:nvPr>
        </p:nvSpPr>
        <p:spPr>
          <a:xfrm>
            <a:off x="311700" y="2919450"/>
            <a:ext cx="85206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509550" y="1423875"/>
            <a:ext cx="8124900" cy="17982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17" name="Google Shape;17;p3"/>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2" name="Google Shape;22;p4"/>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391350"/>
            <a:ext cx="8520600" cy="626100"/>
          </a:xfrm>
          <a:prstGeom prst="rect">
            <a:avLst/>
          </a:prstGeom>
        </p:spPr>
        <p:txBody>
          <a:bodyPr anchorCtr="0" anchor="t" bIns="91425" lIns="91425" spcFirstLastPara="1" rIns="91425" wrap="square" tIns="91425">
            <a:norm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6"/>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91378"/>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4" name="Google Shape;34;p7"/>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37" name="Google Shape;37;p8"/>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265500" y="1107950"/>
            <a:ext cx="4045200" cy="1683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8452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0"/>
              </a:spcBef>
              <a:spcAft>
                <a:spcPts val="0"/>
              </a:spcAft>
              <a:buClr>
                <a:schemeClr val="lt1"/>
              </a:buClr>
              <a:buSzPts val="1400"/>
              <a:buChar char="○"/>
              <a:defRPr>
                <a:solidFill>
                  <a:schemeClr val="lt1"/>
                </a:solidFill>
              </a:defRPr>
            </a:lvl2pPr>
            <a:lvl3pPr indent="-317500" lvl="2" marL="1371600">
              <a:spcBef>
                <a:spcPts val="0"/>
              </a:spcBef>
              <a:spcAft>
                <a:spcPts val="0"/>
              </a:spcAft>
              <a:buClr>
                <a:schemeClr val="lt1"/>
              </a:buClr>
              <a:buSzPts val="1400"/>
              <a:buChar char="■"/>
              <a:defRPr>
                <a:solidFill>
                  <a:schemeClr val="lt1"/>
                </a:solidFill>
              </a:defRPr>
            </a:lvl3pPr>
            <a:lvl4pPr indent="-317500" lvl="3" marL="1828800">
              <a:spcBef>
                <a:spcPts val="0"/>
              </a:spcBef>
              <a:spcAft>
                <a:spcPts val="0"/>
              </a:spcAft>
              <a:buClr>
                <a:schemeClr val="lt1"/>
              </a:buClr>
              <a:buSzPts val="1400"/>
              <a:buChar char="●"/>
              <a:defRPr>
                <a:solidFill>
                  <a:schemeClr val="lt1"/>
                </a:solidFill>
              </a:defRPr>
            </a:lvl4pPr>
            <a:lvl5pPr indent="-317500" lvl="4" marL="2286000">
              <a:spcBef>
                <a:spcPts val="0"/>
              </a:spcBef>
              <a:spcAft>
                <a:spcPts val="0"/>
              </a:spcAft>
              <a:buClr>
                <a:schemeClr val="lt1"/>
              </a:buClr>
              <a:buSzPts val="1400"/>
              <a:buChar char="○"/>
              <a:defRPr>
                <a:solidFill>
                  <a:schemeClr val="lt1"/>
                </a:solidFill>
              </a:defRPr>
            </a:lvl5pPr>
            <a:lvl6pPr indent="-317500" lvl="5" marL="2743200">
              <a:spcBef>
                <a:spcPts val="0"/>
              </a:spcBef>
              <a:spcAft>
                <a:spcPts val="0"/>
              </a:spcAft>
              <a:buClr>
                <a:schemeClr val="lt1"/>
              </a:buClr>
              <a:buSzPts val="1400"/>
              <a:buChar char="■"/>
              <a:defRPr>
                <a:solidFill>
                  <a:schemeClr val="lt1"/>
                </a:solidFill>
              </a:defRPr>
            </a:lvl6pPr>
            <a:lvl7pPr indent="-317500" lvl="6" marL="3200400">
              <a:spcBef>
                <a:spcPts val="0"/>
              </a:spcBef>
              <a:spcAft>
                <a:spcPts val="0"/>
              </a:spcAft>
              <a:buClr>
                <a:schemeClr val="lt1"/>
              </a:buClr>
              <a:buSzPts val="1400"/>
              <a:buChar char="●"/>
              <a:defRPr>
                <a:solidFill>
                  <a:schemeClr val="lt1"/>
                </a:solidFill>
              </a:defRPr>
            </a:lvl7pPr>
            <a:lvl8pPr indent="-317500" lvl="7" marL="3657600">
              <a:spcBef>
                <a:spcPts val="0"/>
              </a:spcBef>
              <a:spcAft>
                <a:spcPts val="0"/>
              </a:spcAft>
              <a:buClr>
                <a:schemeClr val="lt1"/>
              </a:buClr>
              <a:buSzPts val="1400"/>
              <a:buChar char="○"/>
              <a:defRPr>
                <a:solidFill>
                  <a:schemeClr val="lt1"/>
                </a:solidFill>
              </a:defRPr>
            </a:lvl8pPr>
            <a:lvl9pPr indent="-317500" lvl="8" marL="4114800">
              <a:spcBef>
                <a:spcPts val="0"/>
              </a:spcBef>
              <a:spcAft>
                <a:spcPts val="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7" name="Google Shape;47;p10"/>
          <p:cNvSpPr txBox="1"/>
          <p:nvPr>
            <p:ph idx="12" type="sldNum"/>
          </p:nvPr>
        </p:nvSpPr>
        <p:spPr>
          <a:xfrm>
            <a:off x="8490250" y="4681009"/>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91350"/>
            <a:ext cx="8520600" cy="6261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0"/>
              </a:spcBef>
              <a:spcAft>
                <a:spcPts val="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3096250" y="1627200"/>
            <a:ext cx="2951400" cy="15843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Operation Ivy</a:t>
            </a:r>
            <a:endParaRPr/>
          </a:p>
        </p:txBody>
      </p:sp>
      <p:sp>
        <p:nvSpPr>
          <p:cNvPr id="60" name="Google Shape;60;p13"/>
          <p:cNvSpPr txBox="1"/>
          <p:nvPr>
            <p:ph idx="1" type="subTitle"/>
          </p:nvPr>
        </p:nvSpPr>
        <p:spPr>
          <a:xfrm>
            <a:off x="3096363" y="3266930"/>
            <a:ext cx="2951400" cy="701400"/>
          </a:xfrm>
          <a:prstGeom prst="rect">
            <a:avLst/>
          </a:prstGeom>
        </p:spPr>
        <p:txBody>
          <a:bodyPr anchorCtr="0" anchor="b" bIns="91425" lIns="91425" spcFirstLastPara="1" rIns="91425" wrap="square" tIns="91425">
            <a:normAutofit lnSpcReduction="10000"/>
          </a:bodyPr>
          <a:lstStyle/>
          <a:p>
            <a:pPr indent="0" lvl="0" marL="0" rtl="0" algn="ctr">
              <a:spcBef>
                <a:spcPts val="0"/>
              </a:spcBef>
              <a:spcAft>
                <a:spcPts val="0"/>
              </a:spcAft>
              <a:buNone/>
            </a:pPr>
            <a:r>
              <a:rPr lang="en"/>
              <a:t>Ian, Connor, Ashton, Drew</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Noteworthy Risks</a:t>
            </a:r>
            <a:endParaRPr/>
          </a:p>
        </p:txBody>
      </p:sp>
      <p:sp>
        <p:nvSpPr>
          <p:cNvPr id="118" name="Google Shape;118;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sz="1500">
                <a:highlight>
                  <a:srgbClr val="EA9999"/>
                </a:highlight>
              </a:rPr>
              <a:t>Loss of user functionality</a:t>
            </a:r>
            <a:r>
              <a:rPr lang="en" sz="1500"/>
              <a:t> - Major Risk - Greatly affects the business if there is no continued user access</a:t>
            </a:r>
            <a:endParaRPr sz="1500"/>
          </a:p>
          <a:p>
            <a:pPr indent="0" lvl="0" marL="0" rtl="0" algn="l">
              <a:spcBef>
                <a:spcPts val="0"/>
              </a:spcBef>
              <a:spcAft>
                <a:spcPts val="0"/>
              </a:spcAft>
              <a:buNone/>
            </a:pPr>
            <a:r>
              <a:rPr lang="en" sz="1500">
                <a:highlight>
                  <a:schemeClr val="accent4"/>
                </a:highlight>
              </a:rPr>
              <a:t>Mitigation Strategy</a:t>
            </a:r>
            <a:r>
              <a:rPr lang="en" sz="1500"/>
              <a:t> - Work on project in phases and inform branches and different departments ahead of time</a:t>
            </a:r>
            <a:endParaRPr sz="1500"/>
          </a:p>
          <a:p>
            <a:pPr indent="0" lvl="0" marL="0" rtl="0" algn="l">
              <a:spcBef>
                <a:spcPts val="0"/>
              </a:spcBef>
              <a:spcAft>
                <a:spcPts val="0"/>
              </a:spcAft>
              <a:buNone/>
            </a:pPr>
            <a:r>
              <a:t/>
            </a:r>
            <a:endParaRPr sz="1500"/>
          </a:p>
          <a:p>
            <a:pPr indent="0" lvl="0" marL="0" rtl="0" algn="l">
              <a:spcBef>
                <a:spcPts val="0"/>
              </a:spcBef>
              <a:spcAft>
                <a:spcPts val="0"/>
              </a:spcAft>
              <a:buNone/>
            </a:pPr>
            <a:r>
              <a:rPr lang="en" sz="1500">
                <a:highlight>
                  <a:srgbClr val="B6D7A8"/>
                </a:highlight>
              </a:rPr>
              <a:t>Solutions</a:t>
            </a:r>
            <a:r>
              <a:rPr lang="en" sz="1500"/>
              <a:t> </a:t>
            </a:r>
            <a:r>
              <a:rPr lang="en" sz="1500"/>
              <a:t>: </a:t>
            </a:r>
            <a:endParaRPr sz="1500"/>
          </a:p>
          <a:p>
            <a:pPr indent="0" lvl="0" marL="0" rtl="0" algn="l">
              <a:spcBef>
                <a:spcPts val="0"/>
              </a:spcBef>
              <a:spcAft>
                <a:spcPts val="0"/>
              </a:spcAft>
              <a:buNone/>
            </a:pPr>
            <a:r>
              <a:rPr lang="en" sz="1500">
                <a:highlight>
                  <a:srgbClr val="FFFFFF"/>
                </a:highlight>
              </a:rPr>
              <a:t>Redeploy on disaster - re-</a:t>
            </a:r>
            <a:r>
              <a:rPr lang="en" sz="1500">
                <a:highlight>
                  <a:srgbClr val="FFFFFF"/>
                </a:highlight>
              </a:rPr>
              <a:t>deploy</a:t>
            </a:r>
            <a:r>
              <a:rPr lang="en" sz="1500">
                <a:highlight>
                  <a:srgbClr val="FFFFFF"/>
                </a:highlight>
              </a:rPr>
              <a:t> applications from scratch (recovery time)</a:t>
            </a:r>
            <a:endParaRPr sz="1500">
              <a:highlight>
                <a:srgbClr val="FFFFFF"/>
              </a:highlight>
            </a:endParaRPr>
          </a:p>
          <a:p>
            <a:pPr indent="0" lvl="0" marL="0" rtl="0" algn="l">
              <a:spcBef>
                <a:spcPts val="0"/>
              </a:spcBef>
              <a:spcAft>
                <a:spcPts val="0"/>
              </a:spcAft>
              <a:buNone/>
            </a:pPr>
            <a:r>
              <a:t/>
            </a:r>
            <a:endParaRPr sz="1500">
              <a:highlight>
                <a:srgbClr val="FFFFFF"/>
              </a:highlight>
            </a:endParaRPr>
          </a:p>
          <a:p>
            <a:pPr indent="0" lvl="0" marL="0" rtl="0" algn="l">
              <a:spcBef>
                <a:spcPts val="0"/>
              </a:spcBef>
              <a:spcAft>
                <a:spcPts val="0"/>
              </a:spcAft>
              <a:buNone/>
            </a:pPr>
            <a:r>
              <a:rPr lang="en" sz="1500">
                <a:highlight>
                  <a:srgbClr val="FFFFFF"/>
                </a:highlight>
              </a:rPr>
              <a:t>Warm Spare (Active/Passive) - Secondary hosted service (minimal)</a:t>
            </a:r>
            <a:endParaRPr>
              <a:highlight>
                <a:srgbClr val="FFFFFF"/>
              </a:highlight>
            </a:endParaRPr>
          </a:p>
          <a:p>
            <a:pPr indent="0" lvl="0" marL="0" rtl="0" algn="l">
              <a:spcBef>
                <a:spcPts val="0"/>
              </a:spcBef>
              <a:spcAft>
                <a:spcPts val="0"/>
              </a:spcAft>
              <a:buNone/>
            </a:pPr>
            <a:r>
              <a:t/>
            </a:r>
            <a:endParaRPr sz="1500">
              <a:highlight>
                <a:srgbClr val="FFFFFF"/>
              </a:highlight>
            </a:endParaRPr>
          </a:p>
          <a:p>
            <a:pPr indent="0" lvl="0" marL="0" rtl="0" algn="l">
              <a:spcBef>
                <a:spcPts val="0"/>
              </a:spcBef>
              <a:spcAft>
                <a:spcPts val="0"/>
              </a:spcAft>
              <a:buNone/>
            </a:pPr>
            <a:r>
              <a:rPr lang="en" sz="1500">
                <a:highlight>
                  <a:srgbClr val="FFFFFF"/>
                </a:highlight>
              </a:rPr>
              <a:t>→Hot Spare (Active/Active) - production load in multiple regions (higher capacity) ←</a:t>
            </a:r>
            <a:endParaRPr sz="2100"/>
          </a:p>
          <a:p>
            <a:pPr indent="0" lvl="0" marL="0" rtl="0" algn="l">
              <a:spcBef>
                <a:spcPts val="0"/>
              </a:spcBef>
              <a:spcAft>
                <a:spcPts val="0"/>
              </a:spcAft>
              <a:buNone/>
            </a:pPr>
            <a:r>
              <a:t/>
            </a:r>
            <a:endParaRPr sz="1500"/>
          </a:p>
          <a:p>
            <a:pPr indent="0" lvl="0" marL="0" rtl="0" algn="l">
              <a:spcBef>
                <a:spcPts val="0"/>
              </a:spcBef>
              <a:spcAft>
                <a:spcPts val="0"/>
              </a:spcAft>
              <a:buNone/>
            </a:pPr>
            <a:r>
              <a:t/>
            </a:r>
            <a:endParaRPr sz="15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Noteworthy Risks (Continued)</a:t>
            </a:r>
            <a:endParaRPr/>
          </a:p>
        </p:txBody>
      </p:sp>
      <p:sp>
        <p:nvSpPr>
          <p:cNvPr id="124" name="Google Shape;124;p23"/>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sz="1500">
                <a:highlight>
                  <a:srgbClr val="EA9999"/>
                </a:highlight>
              </a:rPr>
              <a:t>End user awareness</a:t>
            </a:r>
            <a:r>
              <a:rPr lang="en" sz="1500"/>
              <a:t> -  High Risk - </a:t>
            </a:r>
            <a:r>
              <a:rPr lang="en" sz="1500">
                <a:solidFill>
                  <a:srgbClr val="737373"/>
                </a:solidFill>
              </a:rPr>
              <a:t>Employees that ignore training and procedural exercises pose a high risk to being vulnerable to social engineering attacks and other mistakes</a:t>
            </a:r>
            <a:endParaRPr sz="1400"/>
          </a:p>
          <a:p>
            <a:pPr indent="0" lvl="0" marL="0" rtl="0" algn="l">
              <a:spcBef>
                <a:spcPts val="1000"/>
              </a:spcBef>
              <a:spcAft>
                <a:spcPts val="0"/>
              </a:spcAft>
              <a:buNone/>
            </a:pPr>
            <a:r>
              <a:rPr lang="en" sz="1500">
                <a:highlight>
                  <a:schemeClr val="accent4"/>
                </a:highlight>
              </a:rPr>
              <a:t>Mitigation Strategy</a:t>
            </a:r>
            <a:r>
              <a:rPr lang="en" sz="1500">
                <a:highlight>
                  <a:schemeClr val="lt1"/>
                </a:highlight>
              </a:rPr>
              <a:t> - Constant communication with branch managers and continued understanding and acknowledgment of duties</a:t>
            </a:r>
            <a:endParaRPr sz="1500">
              <a:highlight>
                <a:schemeClr val="lt1"/>
              </a:highlight>
            </a:endParaRPr>
          </a:p>
          <a:p>
            <a:pPr indent="0" lvl="0" marL="0" rtl="0" algn="l">
              <a:spcBef>
                <a:spcPts val="1000"/>
              </a:spcBef>
              <a:spcAft>
                <a:spcPts val="0"/>
              </a:spcAft>
              <a:buNone/>
            </a:pPr>
            <a:r>
              <a:rPr lang="en" sz="1500">
                <a:highlight>
                  <a:srgbClr val="B6D7A8"/>
                </a:highlight>
              </a:rPr>
              <a:t>Solution</a:t>
            </a:r>
            <a:r>
              <a:rPr lang="en" sz="1500">
                <a:highlight>
                  <a:schemeClr val="lt1"/>
                </a:highlight>
              </a:rPr>
              <a:t> : Individual Assessment, Termination</a:t>
            </a:r>
            <a:endParaRPr sz="1500">
              <a:highlight>
                <a:schemeClr val="lt1"/>
              </a:highlight>
            </a:endParaRPr>
          </a:p>
          <a:p>
            <a:pPr indent="0" lvl="0" marL="0" rtl="0" algn="l">
              <a:spcBef>
                <a:spcPts val="1200"/>
              </a:spcBef>
              <a:spcAft>
                <a:spcPts val="0"/>
              </a:spcAft>
              <a:buNone/>
            </a:pPr>
            <a:r>
              <a:t/>
            </a:r>
            <a:endParaRPr sz="1500">
              <a:highlight>
                <a:schemeClr val="lt1"/>
              </a:highlight>
            </a:endParaRPr>
          </a:p>
          <a:p>
            <a:pPr indent="0" lvl="0" marL="0" rtl="0" algn="l">
              <a:spcBef>
                <a:spcPts val="1200"/>
              </a:spcBef>
              <a:spcAft>
                <a:spcPts val="0"/>
              </a:spcAft>
              <a:buNone/>
            </a:pPr>
            <a:r>
              <a:rPr lang="en" sz="1500">
                <a:highlight>
                  <a:srgbClr val="EA9999"/>
                </a:highlight>
              </a:rPr>
              <a:t>Budget and Time Difficulty</a:t>
            </a:r>
            <a:r>
              <a:rPr lang="en" sz="1500"/>
              <a:t> - High Risk - </a:t>
            </a:r>
            <a:r>
              <a:rPr lang="en" sz="1500">
                <a:solidFill>
                  <a:srgbClr val="737373"/>
                </a:solidFill>
              </a:rPr>
              <a:t>With so many factors, such as labor, hours, implementation, and time restraints, its difficult to determine a precise budget</a:t>
            </a:r>
            <a:endParaRPr sz="1400"/>
          </a:p>
          <a:p>
            <a:pPr indent="0" lvl="0" marL="0" rtl="0" algn="l">
              <a:spcBef>
                <a:spcPts val="1200"/>
              </a:spcBef>
              <a:spcAft>
                <a:spcPts val="0"/>
              </a:spcAft>
              <a:buNone/>
            </a:pPr>
            <a:r>
              <a:rPr lang="en" sz="1500">
                <a:highlight>
                  <a:schemeClr val="accent4"/>
                </a:highlight>
              </a:rPr>
              <a:t>Mitigation Strategy</a:t>
            </a:r>
            <a:r>
              <a:rPr lang="en" sz="1500">
                <a:highlight>
                  <a:schemeClr val="lt1"/>
                </a:highlight>
              </a:rPr>
              <a:t> </a:t>
            </a:r>
            <a:r>
              <a:rPr lang="en" sz="1500"/>
              <a:t>- Accurate Time Tracking and Accurate Forecasting</a:t>
            </a:r>
            <a:endParaRPr sz="1500"/>
          </a:p>
          <a:p>
            <a:pPr indent="0" lvl="0" marL="0" rtl="0" algn="l">
              <a:spcBef>
                <a:spcPts val="1000"/>
              </a:spcBef>
              <a:spcAft>
                <a:spcPts val="1000"/>
              </a:spcAft>
              <a:buNone/>
            </a:pPr>
            <a:r>
              <a:rPr lang="en" sz="1500">
                <a:highlight>
                  <a:srgbClr val="B6D7A8"/>
                </a:highlight>
              </a:rPr>
              <a:t>Solution</a:t>
            </a:r>
            <a:r>
              <a:rPr lang="en" sz="1500">
                <a:highlight>
                  <a:schemeClr val="lt1"/>
                </a:highlight>
              </a:rPr>
              <a:t> : DELAY if necessary, Create a monetary reserve. ALL required functionality must be implemented</a:t>
            </a:r>
            <a:endParaRPr sz="1500">
              <a:highlight>
                <a:schemeClr val="lt1"/>
              </a:highlight>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24"/>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Security Policies</a:t>
            </a:r>
            <a:endParaRPr/>
          </a:p>
        </p:txBody>
      </p:sp>
      <p:sp>
        <p:nvSpPr>
          <p:cNvPr id="130" name="Google Shape;130;p2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b="1" lang="en" u="sng"/>
              <a:t>Conditional Access Policies</a:t>
            </a:r>
            <a:endParaRPr b="1" u="sng"/>
          </a:p>
          <a:p>
            <a:pPr indent="0" lvl="0" marL="0" rtl="0" algn="l">
              <a:spcBef>
                <a:spcPts val="1200"/>
              </a:spcBef>
              <a:spcAft>
                <a:spcPts val="0"/>
              </a:spcAft>
              <a:buNone/>
            </a:pPr>
            <a:r>
              <a:rPr lang="en"/>
              <a:t>- </a:t>
            </a:r>
            <a:r>
              <a:rPr lang="en"/>
              <a:t>Location Based Access (block foreign IPs, or require additional security measures)</a:t>
            </a:r>
            <a:endParaRPr/>
          </a:p>
          <a:p>
            <a:pPr indent="0" lvl="0" marL="0" rtl="0" algn="l">
              <a:spcBef>
                <a:spcPts val="1200"/>
              </a:spcBef>
              <a:spcAft>
                <a:spcPts val="0"/>
              </a:spcAft>
              <a:buNone/>
            </a:pPr>
            <a:r>
              <a:rPr lang="en"/>
              <a:t>- </a:t>
            </a:r>
            <a:r>
              <a:rPr lang="en"/>
              <a:t>Time Parameter Access (block access outside of defined time parameters)</a:t>
            </a:r>
            <a:endParaRPr/>
          </a:p>
          <a:p>
            <a:pPr indent="0" lvl="0" marL="0" rtl="0" algn="l">
              <a:spcBef>
                <a:spcPts val="1200"/>
              </a:spcBef>
              <a:spcAft>
                <a:spcPts val="0"/>
              </a:spcAft>
              <a:buNone/>
            </a:pPr>
            <a:r>
              <a:rPr lang="en"/>
              <a:t>- </a:t>
            </a:r>
            <a:r>
              <a:rPr lang="en"/>
              <a:t>BYOD Access Policy (requires safety screening prior to being given access to company resources)</a:t>
            </a:r>
            <a:endParaRPr/>
          </a:p>
          <a:p>
            <a:pPr indent="0" lvl="0" marL="0" rtl="0" algn="l">
              <a:spcBef>
                <a:spcPts val="1200"/>
              </a:spcBef>
              <a:spcAft>
                <a:spcPts val="0"/>
              </a:spcAft>
              <a:buNone/>
            </a:pPr>
            <a:r>
              <a:rPr lang="en"/>
              <a:t>- </a:t>
            </a:r>
            <a:r>
              <a:rPr lang="en"/>
              <a:t>MFA</a:t>
            </a:r>
            <a:endParaRPr/>
          </a:p>
          <a:p>
            <a:pPr indent="0" lvl="0" marL="0" rtl="0" algn="l">
              <a:spcBef>
                <a:spcPts val="1200"/>
              </a:spcBef>
              <a:spcAft>
                <a:spcPts val="0"/>
              </a:spcAft>
              <a:buNone/>
            </a:pPr>
            <a:r>
              <a:t/>
            </a:r>
            <a:endParaRPr/>
          </a:p>
          <a:p>
            <a:pPr indent="0" lvl="0" marL="0" rtl="0" algn="l">
              <a:spcBef>
                <a:spcPts val="1200"/>
              </a:spcBef>
              <a:spcAft>
                <a:spcPts val="0"/>
              </a:spcAft>
              <a:buNone/>
            </a:pPr>
            <a:r>
              <a:rPr b="1" lang="en" u="sng"/>
              <a:t>Security Baseline</a:t>
            </a:r>
            <a:endParaRPr b="1" u="sng"/>
          </a:p>
          <a:p>
            <a:pPr indent="0" lvl="0" marL="0" rtl="0" algn="l">
              <a:spcBef>
                <a:spcPts val="1200"/>
              </a:spcBef>
              <a:spcAft>
                <a:spcPts val="0"/>
              </a:spcAft>
              <a:buNone/>
            </a:pPr>
            <a:r>
              <a:rPr lang="en"/>
              <a:t>- </a:t>
            </a:r>
            <a:r>
              <a:rPr lang="en"/>
              <a:t>Universal Baseline (minimum required security configurations)</a:t>
            </a:r>
            <a:endParaRPr/>
          </a:p>
          <a:p>
            <a:pPr indent="0" lvl="0" marL="0" rtl="0" algn="l">
              <a:spcBef>
                <a:spcPts val="1200"/>
              </a:spcBef>
              <a:spcAft>
                <a:spcPts val="12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25"/>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Projected Results</a:t>
            </a:r>
            <a:endParaRPr/>
          </a:p>
        </p:txBody>
      </p:sp>
      <p:sp>
        <p:nvSpPr>
          <p:cNvPr id="136" name="Google Shape;136;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200000"/>
              </a:lnSpc>
              <a:spcBef>
                <a:spcPts val="0"/>
              </a:spcBef>
              <a:spcAft>
                <a:spcPts val="0"/>
              </a:spcAft>
              <a:buNone/>
            </a:pPr>
            <a:r>
              <a:rPr lang="en" sz="1500">
                <a:latin typeface="Arial"/>
                <a:ea typeface="Arial"/>
                <a:cs typeface="Arial"/>
                <a:sym typeface="Arial"/>
              </a:rPr>
              <a:t>➢Each real user will be uniquely identifiable</a:t>
            </a:r>
            <a:endParaRPr sz="1500">
              <a:latin typeface="Arial"/>
              <a:ea typeface="Arial"/>
              <a:cs typeface="Arial"/>
              <a:sym typeface="Arial"/>
            </a:endParaRPr>
          </a:p>
          <a:p>
            <a:pPr indent="0" lvl="0" marL="0" rtl="0" algn="l">
              <a:lnSpc>
                <a:spcPct val="200000"/>
              </a:lnSpc>
              <a:spcBef>
                <a:spcPts val="0"/>
              </a:spcBef>
              <a:spcAft>
                <a:spcPts val="0"/>
              </a:spcAft>
              <a:buNone/>
            </a:pPr>
            <a:r>
              <a:rPr lang="en" sz="1500">
                <a:latin typeface="Arial"/>
                <a:ea typeface="Arial"/>
                <a:cs typeface="Arial"/>
                <a:sym typeface="Arial"/>
              </a:rPr>
              <a:t>➢Admin functionality will be separated from user functionality</a:t>
            </a:r>
            <a:endParaRPr sz="1500">
              <a:latin typeface="Arial"/>
              <a:ea typeface="Arial"/>
              <a:cs typeface="Arial"/>
              <a:sym typeface="Arial"/>
            </a:endParaRPr>
          </a:p>
          <a:p>
            <a:pPr indent="0" lvl="0" marL="0" rtl="0" algn="l">
              <a:lnSpc>
                <a:spcPct val="200000"/>
              </a:lnSpc>
              <a:spcBef>
                <a:spcPts val="0"/>
              </a:spcBef>
              <a:spcAft>
                <a:spcPts val="0"/>
              </a:spcAft>
              <a:buNone/>
            </a:pPr>
            <a:r>
              <a:rPr lang="en" sz="1500">
                <a:latin typeface="Arial"/>
                <a:ea typeface="Arial"/>
                <a:cs typeface="Arial"/>
                <a:sym typeface="Arial"/>
              </a:rPr>
              <a:t>➢Necessary user functionality uninhibited</a:t>
            </a:r>
            <a:endParaRPr sz="1500">
              <a:latin typeface="Arial"/>
              <a:ea typeface="Arial"/>
              <a:cs typeface="Arial"/>
              <a:sym typeface="Arial"/>
            </a:endParaRPr>
          </a:p>
          <a:p>
            <a:pPr indent="0" lvl="0" marL="0" rtl="0" algn="l">
              <a:lnSpc>
                <a:spcPct val="200000"/>
              </a:lnSpc>
              <a:spcBef>
                <a:spcPts val="0"/>
              </a:spcBef>
              <a:spcAft>
                <a:spcPts val="0"/>
              </a:spcAft>
              <a:buNone/>
            </a:pPr>
            <a:r>
              <a:rPr lang="en" sz="1500">
                <a:latin typeface="Arial"/>
                <a:ea typeface="Arial"/>
                <a:cs typeface="Arial"/>
                <a:sym typeface="Arial"/>
              </a:rPr>
              <a:t>➢Zero users are outside of roles</a:t>
            </a:r>
            <a:endParaRPr sz="1500">
              <a:latin typeface="Arial"/>
              <a:ea typeface="Arial"/>
              <a:cs typeface="Arial"/>
              <a:sym typeface="Arial"/>
            </a:endParaRPr>
          </a:p>
          <a:p>
            <a:pPr indent="0" lvl="0" marL="0" rtl="0" algn="l">
              <a:lnSpc>
                <a:spcPct val="200000"/>
              </a:lnSpc>
              <a:spcBef>
                <a:spcPts val="0"/>
              </a:spcBef>
              <a:spcAft>
                <a:spcPts val="0"/>
              </a:spcAft>
              <a:buNone/>
            </a:pPr>
            <a:r>
              <a:rPr lang="en" sz="1500">
                <a:latin typeface="Arial"/>
                <a:ea typeface="Arial"/>
                <a:cs typeface="Arial"/>
                <a:sym typeface="Arial"/>
              </a:rPr>
              <a:t>➢All domain services are hosted in the cloud</a:t>
            </a:r>
            <a:endParaRPr sz="1500">
              <a:latin typeface="Arial"/>
              <a:ea typeface="Arial"/>
              <a:cs typeface="Arial"/>
              <a:sym typeface="Arial"/>
            </a:endParaRPr>
          </a:p>
          <a:p>
            <a:pPr indent="0" lvl="0" marL="0" rtl="0" algn="l">
              <a:lnSpc>
                <a:spcPct val="200000"/>
              </a:lnSpc>
              <a:spcBef>
                <a:spcPts val="0"/>
              </a:spcBef>
              <a:spcAft>
                <a:spcPts val="0"/>
              </a:spcAft>
              <a:buNone/>
            </a:pPr>
            <a:r>
              <a:rPr lang="en" sz="1500">
                <a:latin typeface="Arial"/>
                <a:ea typeface="Arial"/>
                <a:cs typeface="Arial"/>
                <a:sym typeface="Arial"/>
              </a:rPr>
              <a:t>➢User &amp; resource access is limited to only Authorized users</a:t>
            </a:r>
            <a:endParaRPr sz="1500">
              <a:latin typeface="Arial"/>
              <a:ea typeface="Arial"/>
              <a:cs typeface="Arial"/>
              <a:sym typeface="Arial"/>
            </a:endParaRPr>
          </a:p>
          <a:p>
            <a:pPr indent="0" lvl="0" marL="0" rtl="0" algn="l">
              <a:lnSpc>
                <a:spcPct val="200000"/>
              </a:lnSpc>
              <a:spcBef>
                <a:spcPts val="0"/>
              </a:spcBef>
              <a:spcAft>
                <a:spcPts val="0"/>
              </a:spcAft>
              <a:buNone/>
            </a:pPr>
            <a:r>
              <a:rPr lang="en" sz="1500">
                <a:latin typeface="Arial"/>
                <a:ea typeface="Arial"/>
                <a:cs typeface="Arial"/>
                <a:sym typeface="Arial"/>
              </a:rPr>
              <a:t>➢Permissions follow principle of least privilege</a:t>
            </a:r>
            <a:endParaRPr sz="150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Table Of Contents</a:t>
            </a:r>
            <a:endParaRPr/>
          </a:p>
        </p:txBody>
      </p:sp>
      <p:sp>
        <p:nvSpPr>
          <p:cNvPr id="66" name="Google Shape;66;p14"/>
          <p:cNvSpPr txBox="1"/>
          <p:nvPr>
            <p:ph idx="1" type="body"/>
          </p:nvPr>
        </p:nvSpPr>
        <p:spPr>
          <a:xfrm>
            <a:off x="311700" y="1152475"/>
            <a:ext cx="4260300" cy="34164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605"/>
              <a:buNone/>
            </a:pPr>
            <a:r>
              <a:rPr lang="en" sz="1700"/>
              <a:t>1. Title Page</a:t>
            </a:r>
            <a:endParaRPr sz="1700"/>
          </a:p>
          <a:p>
            <a:pPr indent="0" lvl="0" marL="0" rtl="0" algn="l">
              <a:lnSpc>
                <a:spcPct val="95000"/>
              </a:lnSpc>
              <a:spcBef>
                <a:spcPts val="1200"/>
              </a:spcBef>
              <a:spcAft>
                <a:spcPts val="0"/>
              </a:spcAft>
              <a:buSzPts val="605"/>
              <a:buNone/>
            </a:pPr>
            <a:r>
              <a:rPr lang="en" sz="1700"/>
              <a:t>2. Table Of Contents</a:t>
            </a:r>
            <a:endParaRPr sz="1700"/>
          </a:p>
          <a:p>
            <a:pPr indent="0" lvl="0" marL="0" rtl="0" algn="l">
              <a:lnSpc>
                <a:spcPct val="95000"/>
              </a:lnSpc>
              <a:spcBef>
                <a:spcPts val="1200"/>
              </a:spcBef>
              <a:spcAft>
                <a:spcPts val="0"/>
              </a:spcAft>
              <a:buSzPts val="605"/>
              <a:buNone/>
            </a:pPr>
            <a:r>
              <a:rPr lang="en" sz="1700"/>
              <a:t>3. Project Information</a:t>
            </a:r>
            <a:endParaRPr sz="1700"/>
          </a:p>
          <a:p>
            <a:pPr indent="0" lvl="0" marL="0" rtl="0" algn="l">
              <a:lnSpc>
                <a:spcPct val="95000"/>
              </a:lnSpc>
              <a:spcBef>
                <a:spcPts val="1200"/>
              </a:spcBef>
              <a:spcAft>
                <a:spcPts val="0"/>
              </a:spcAft>
              <a:buSzPts val="605"/>
              <a:buNone/>
            </a:pPr>
            <a:r>
              <a:rPr lang="en" sz="1700"/>
              <a:t>4. Executive Summary</a:t>
            </a:r>
            <a:endParaRPr sz="1700"/>
          </a:p>
          <a:p>
            <a:pPr indent="0" lvl="0" marL="0" rtl="0" algn="l">
              <a:lnSpc>
                <a:spcPct val="95000"/>
              </a:lnSpc>
              <a:spcBef>
                <a:spcPts val="1200"/>
              </a:spcBef>
              <a:spcAft>
                <a:spcPts val="0"/>
              </a:spcAft>
              <a:buSzPts val="605"/>
              <a:buNone/>
            </a:pPr>
            <a:r>
              <a:rPr lang="en" sz="1700"/>
              <a:t>5. Timeline</a:t>
            </a:r>
            <a:endParaRPr sz="1700"/>
          </a:p>
          <a:p>
            <a:pPr indent="0" lvl="0" marL="0" rtl="0" algn="l">
              <a:lnSpc>
                <a:spcPct val="95000"/>
              </a:lnSpc>
              <a:spcBef>
                <a:spcPts val="1200"/>
              </a:spcBef>
              <a:spcAft>
                <a:spcPts val="0"/>
              </a:spcAft>
              <a:buSzPts val="605"/>
              <a:buNone/>
            </a:pPr>
            <a:r>
              <a:rPr lang="en" sz="1700"/>
              <a:t>6. Raid Log</a:t>
            </a:r>
            <a:endParaRPr sz="1700"/>
          </a:p>
          <a:p>
            <a:pPr indent="0" lvl="0" marL="0" rtl="0" algn="l">
              <a:lnSpc>
                <a:spcPct val="95000"/>
              </a:lnSpc>
              <a:spcBef>
                <a:spcPts val="1200"/>
              </a:spcBef>
              <a:spcAft>
                <a:spcPts val="1200"/>
              </a:spcAft>
              <a:buSzPts val="605"/>
              <a:buNone/>
            </a:pPr>
            <a:r>
              <a:rPr lang="en" sz="1700"/>
              <a:t>7. Raid Log (continued)</a:t>
            </a:r>
            <a:endParaRPr sz="1400"/>
          </a:p>
        </p:txBody>
      </p:sp>
      <p:sp>
        <p:nvSpPr>
          <p:cNvPr id="67" name="Google Shape;67;p14"/>
          <p:cNvSpPr txBox="1"/>
          <p:nvPr/>
        </p:nvSpPr>
        <p:spPr>
          <a:xfrm>
            <a:off x="4637900" y="1194475"/>
            <a:ext cx="3465300" cy="2445900"/>
          </a:xfrm>
          <a:prstGeom prst="rect">
            <a:avLst/>
          </a:prstGeom>
          <a:noFill/>
          <a:ln>
            <a:noFill/>
          </a:ln>
        </p:spPr>
        <p:txBody>
          <a:bodyPr anchorCtr="0" anchor="t" bIns="91425" lIns="91425" spcFirstLastPara="1" rIns="91425" wrap="square" tIns="91425">
            <a:spAutoFit/>
          </a:bodyPr>
          <a:lstStyle/>
          <a:p>
            <a:pPr indent="0" lvl="0" marL="0" rtl="0" algn="l">
              <a:lnSpc>
                <a:spcPct val="95000"/>
              </a:lnSpc>
              <a:spcBef>
                <a:spcPts val="0"/>
              </a:spcBef>
              <a:spcAft>
                <a:spcPts val="0"/>
              </a:spcAft>
              <a:buClr>
                <a:srgbClr val="000000"/>
              </a:buClr>
              <a:buSzPts val="605"/>
              <a:buFont typeface="Arial"/>
              <a:buNone/>
            </a:pPr>
            <a:r>
              <a:rPr lang="en" sz="1700">
                <a:solidFill>
                  <a:schemeClr val="dk2"/>
                </a:solidFill>
                <a:latin typeface="Lato"/>
                <a:ea typeface="Lato"/>
                <a:cs typeface="Lato"/>
                <a:sym typeface="Lato"/>
              </a:rPr>
              <a:t>8. Costs and Budget</a:t>
            </a:r>
            <a:endParaRPr sz="1700">
              <a:solidFill>
                <a:schemeClr val="dk2"/>
              </a:solidFill>
              <a:latin typeface="Lato"/>
              <a:ea typeface="Lato"/>
              <a:cs typeface="Lato"/>
              <a:sym typeface="Lato"/>
            </a:endParaRPr>
          </a:p>
          <a:p>
            <a:pPr indent="0" lvl="0" marL="0" rtl="0" algn="l">
              <a:lnSpc>
                <a:spcPct val="95000"/>
              </a:lnSpc>
              <a:spcBef>
                <a:spcPts val="1200"/>
              </a:spcBef>
              <a:spcAft>
                <a:spcPts val="0"/>
              </a:spcAft>
              <a:buNone/>
            </a:pPr>
            <a:r>
              <a:rPr lang="en" sz="1700">
                <a:solidFill>
                  <a:schemeClr val="dk2"/>
                </a:solidFill>
                <a:latin typeface="Lato"/>
                <a:ea typeface="Lato"/>
                <a:cs typeface="Lato"/>
                <a:sym typeface="Lato"/>
              </a:rPr>
              <a:t>9. Risk Management Plan</a:t>
            </a:r>
            <a:endParaRPr sz="1700">
              <a:solidFill>
                <a:schemeClr val="dk2"/>
              </a:solidFill>
              <a:latin typeface="Lato"/>
              <a:ea typeface="Lato"/>
              <a:cs typeface="Lato"/>
              <a:sym typeface="Lato"/>
            </a:endParaRPr>
          </a:p>
          <a:p>
            <a:pPr indent="0" lvl="0" marL="0" rtl="0" algn="l">
              <a:lnSpc>
                <a:spcPct val="95000"/>
              </a:lnSpc>
              <a:spcBef>
                <a:spcPts val="1200"/>
              </a:spcBef>
              <a:spcAft>
                <a:spcPts val="0"/>
              </a:spcAft>
              <a:buNone/>
            </a:pPr>
            <a:r>
              <a:rPr lang="en" sz="1700">
                <a:solidFill>
                  <a:schemeClr val="dk2"/>
                </a:solidFill>
                <a:latin typeface="Lato"/>
                <a:ea typeface="Lato"/>
                <a:cs typeface="Lato"/>
                <a:sym typeface="Lato"/>
              </a:rPr>
              <a:t>10. Noteworthy Risks</a:t>
            </a:r>
            <a:endParaRPr sz="1700">
              <a:solidFill>
                <a:schemeClr val="dk2"/>
              </a:solidFill>
              <a:latin typeface="Lato"/>
              <a:ea typeface="Lato"/>
              <a:cs typeface="Lato"/>
              <a:sym typeface="Lato"/>
            </a:endParaRPr>
          </a:p>
          <a:p>
            <a:pPr indent="0" lvl="0" marL="0" rtl="0" algn="l">
              <a:lnSpc>
                <a:spcPct val="95000"/>
              </a:lnSpc>
              <a:spcBef>
                <a:spcPts val="1200"/>
              </a:spcBef>
              <a:spcAft>
                <a:spcPts val="0"/>
              </a:spcAft>
              <a:buNone/>
            </a:pPr>
            <a:r>
              <a:rPr lang="en" sz="1700">
                <a:solidFill>
                  <a:schemeClr val="dk2"/>
                </a:solidFill>
                <a:latin typeface="Lato"/>
                <a:ea typeface="Lato"/>
                <a:cs typeface="Lato"/>
                <a:sym typeface="Lato"/>
              </a:rPr>
              <a:t>11. Noteworthy Risks (Continued)</a:t>
            </a:r>
            <a:endParaRPr sz="1700">
              <a:solidFill>
                <a:schemeClr val="dk2"/>
              </a:solidFill>
              <a:latin typeface="Lato"/>
              <a:ea typeface="Lato"/>
              <a:cs typeface="Lato"/>
              <a:sym typeface="Lato"/>
            </a:endParaRPr>
          </a:p>
          <a:p>
            <a:pPr indent="0" lvl="0" marL="0" rtl="0" algn="l">
              <a:lnSpc>
                <a:spcPct val="95000"/>
              </a:lnSpc>
              <a:spcBef>
                <a:spcPts val="1200"/>
              </a:spcBef>
              <a:spcAft>
                <a:spcPts val="0"/>
              </a:spcAft>
              <a:buNone/>
            </a:pPr>
            <a:r>
              <a:rPr lang="en" sz="1700">
                <a:solidFill>
                  <a:schemeClr val="dk2"/>
                </a:solidFill>
                <a:latin typeface="Lato"/>
                <a:ea typeface="Lato"/>
                <a:cs typeface="Lato"/>
                <a:sym typeface="Lato"/>
              </a:rPr>
              <a:t>12. Security Policies</a:t>
            </a:r>
            <a:endParaRPr sz="1700">
              <a:solidFill>
                <a:schemeClr val="dk2"/>
              </a:solidFill>
              <a:latin typeface="Lato"/>
              <a:ea typeface="Lato"/>
              <a:cs typeface="Lato"/>
              <a:sym typeface="Lato"/>
            </a:endParaRPr>
          </a:p>
          <a:p>
            <a:pPr indent="0" lvl="0" marL="0" rtl="0" algn="l">
              <a:lnSpc>
                <a:spcPct val="95000"/>
              </a:lnSpc>
              <a:spcBef>
                <a:spcPts val="1200"/>
              </a:spcBef>
              <a:spcAft>
                <a:spcPts val="1200"/>
              </a:spcAft>
              <a:buNone/>
            </a:pPr>
            <a:r>
              <a:rPr lang="en" sz="1700">
                <a:solidFill>
                  <a:schemeClr val="dk2"/>
                </a:solidFill>
                <a:latin typeface="Lato"/>
                <a:ea typeface="Lato"/>
                <a:cs typeface="Lato"/>
                <a:sym typeface="Lato"/>
              </a:rPr>
              <a:t>13. Projected Results</a:t>
            </a:r>
            <a:endParaRPr sz="1300">
              <a:solidFill>
                <a:schemeClr val="dk2"/>
              </a:solidFill>
              <a:latin typeface="Lato"/>
              <a:ea typeface="Lato"/>
              <a:cs typeface="Lato"/>
              <a:sym typeface="La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5"/>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Project Information</a:t>
            </a:r>
            <a:endParaRPr b="0">
              <a:solidFill>
                <a:schemeClr val="accent1"/>
              </a:solidFill>
              <a:latin typeface="Roboto"/>
              <a:ea typeface="Roboto"/>
              <a:cs typeface="Roboto"/>
              <a:sym typeface="Roboto"/>
            </a:endParaRPr>
          </a:p>
          <a:p>
            <a:pPr indent="0" lvl="0" marL="0" rtl="0" algn="l">
              <a:spcBef>
                <a:spcPts val="0"/>
              </a:spcBef>
              <a:spcAft>
                <a:spcPts val="0"/>
              </a:spcAft>
              <a:buNone/>
            </a:pPr>
            <a:r>
              <a:t/>
            </a:r>
            <a:endParaRPr/>
          </a:p>
        </p:txBody>
      </p:sp>
      <p:sp>
        <p:nvSpPr>
          <p:cNvPr id="73" name="Google Shape;73;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1500">
                <a:solidFill>
                  <a:schemeClr val="accent1"/>
                </a:solidFill>
              </a:rPr>
              <a:t>Name of Organization:</a:t>
            </a:r>
            <a:r>
              <a:rPr lang="en" sz="1500">
                <a:solidFill>
                  <a:schemeClr val="accent1"/>
                </a:solidFill>
              </a:rPr>
              <a:t> Across The States Bank</a:t>
            </a:r>
            <a:endParaRPr sz="1500">
              <a:solidFill>
                <a:schemeClr val="accent1"/>
              </a:solidFill>
            </a:endParaRPr>
          </a:p>
          <a:p>
            <a:pPr indent="0" lvl="0" marL="0" rtl="0" algn="l">
              <a:spcBef>
                <a:spcPts val="0"/>
              </a:spcBef>
              <a:spcAft>
                <a:spcPts val="0"/>
              </a:spcAft>
              <a:buNone/>
            </a:pPr>
            <a:r>
              <a:t/>
            </a:r>
            <a:endParaRPr sz="1500">
              <a:solidFill>
                <a:schemeClr val="accent1"/>
              </a:solidFill>
            </a:endParaRPr>
          </a:p>
          <a:p>
            <a:pPr indent="0" lvl="0" marL="0" rtl="0" algn="l">
              <a:spcBef>
                <a:spcPts val="0"/>
              </a:spcBef>
              <a:spcAft>
                <a:spcPts val="0"/>
              </a:spcAft>
              <a:buNone/>
            </a:pPr>
            <a:r>
              <a:rPr b="1" lang="en" sz="1500">
                <a:solidFill>
                  <a:schemeClr val="accent1"/>
                </a:solidFill>
              </a:rPr>
              <a:t>Project Title:</a:t>
            </a:r>
            <a:r>
              <a:rPr lang="en" sz="1500">
                <a:solidFill>
                  <a:schemeClr val="accent1"/>
                </a:solidFill>
              </a:rPr>
              <a:t> Operation Ivy</a:t>
            </a:r>
            <a:endParaRPr sz="1500">
              <a:solidFill>
                <a:schemeClr val="accent1"/>
              </a:solidFill>
            </a:endParaRPr>
          </a:p>
          <a:p>
            <a:pPr indent="0" lvl="0" marL="0" rtl="0" algn="l">
              <a:spcBef>
                <a:spcPts val="0"/>
              </a:spcBef>
              <a:spcAft>
                <a:spcPts val="0"/>
              </a:spcAft>
              <a:buNone/>
            </a:pPr>
            <a:r>
              <a:t/>
            </a:r>
            <a:endParaRPr sz="1500">
              <a:solidFill>
                <a:schemeClr val="accent1"/>
              </a:solidFill>
            </a:endParaRPr>
          </a:p>
          <a:p>
            <a:pPr indent="0" lvl="0" marL="0" rtl="0" algn="l">
              <a:spcBef>
                <a:spcPts val="0"/>
              </a:spcBef>
              <a:spcAft>
                <a:spcPts val="0"/>
              </a:spcAft>
              <a:buNone/>
            </a:pPr>
            <a:r>
              <a:rPr b="1" lang="en" sz="1500">
                <a:solidFill>
                  <a:schemeClr val="accent1"/>
                </a:solidFill>
              </a:rPr>
              <a:t>Project Vision Statement:</a:t>
            </a:r>
            <a:r>
              <a:rPr lang="en" sz="1500">
                <a:solidFill>
                  <a:schemeClr val="accent1"/>
                </a:solidFill>
              </a:rPr>
              <a:t> Our vision is to reduce sensitive data exposures and inefficient administration. We will implement I&amp;A Management to provide scalability, ease of administration, and the ability to audit during security incidents all while employing the principles of least privilege.</a:t>
            </a:r>
            <a:endParaRPr sz="1500">
              <a:solidFill>
                <a:schemeClr val="accent1"/>
              </a:solidFill>
            </a:endParaRPr>
          </a:p>
          <a:p>
            <a:pPr indent="0" lvl="0" marL="0" rtl="0" algn="l">
              <a:spcBef>
                <a:spcPts val="0"/>
              </a:spcBef>
              <a:spcAft>
                <a:spcPts val="0"/>
              </a:spcAft>
              <a:buNone/>
            </a:pPr>
            <a:r>
              <a:t/>
            </a:r>
            <a:endParaRPr sz="1500">
              <a:solidFill>
                <a:schemeClr val="accent1"/>
              </a:solidFill>
            </a:endParaRPr>
          </a:p>
          <a:p>
            <a:pPr indent="0" lvl="0" marL="0" rtl="0" algn="l">
              <a:spcBef>
                <a:spcPts val="0"/>
              </a:spcBef>
              <a:spcAft>
                <a:spcPts val="0"/>
              </a:spcAft>
              <a:buNone/>
            </a:pPr>
            <a:r>
              <a:rPr b="1" lang="en" sz="1500">
                <a:solidFill>
                  <a:schemeClr val="accent1"/>
                </a:solidFill>
              </a:rPr>
              <a:t>Project Team members:</a:t>
            </a:r>
            <a:r>
              <a:rPr lang="en" sz="1500">
                <a:solidFill>
                  <a:schemeClr val="accent1"/>
                </a:solidFill>
              </a:rPr>
              <a:t> Ian, Connor, Ashton, Drew</a:t>
            </a:r>
            <a:endParaRPr sz="1500">
              <a:solidFill>
                <a:schemeClr val="accen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Executive Summary</a:t>
            </a:r>
            <a:endParaRPr/>
          </a:p>
        </p:txBody>
      </p:sp>
      <p:sp>
        <p:nvSpPr>
          <p:cNvPr id="79" name="Google Shape;79;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
              <a:t>What?</a:t>
            </a:r>
            <a:r>
              <a:rPr lang="en"/>
              <a:t> - Identity &amp; Access Management for all of Across the States Bank</a:t>
            </a:r>
            <a:endParaRPr/>
          </a:p>
          <a:p>
            <a:pPr indent="0" lvl="0" marL="0" rtl="0" algn="l">
              <a:spcBef>
                <a:spcPts val="1200"/>
              </a:spcBef>
              <a:spcAft>
                <a:spcPts val="0"/>
              </a:spcAft>
              <a:buNone/>
            </a:pPr>
            <a:r>
              <a:rPr b="1" lang="en"/>
              <a:t>Why?</a:t>
            </a:r>
            <a:r>
              <a:rPr lang="en"/>
              <a:t> - No controls is difficult to manage, scale, and presents many security risks </a:t>
            </a:r>
            <a:endParaRPr/>
          </a:p>
          <a:p>
            <a:pPr indent="0" lvl="0" marL="0" rtl="0" algn="l">
              <a:spcBef>
                <a:spcPts val="1200"/>
              </a:spcBef>
              <a:spcAft>
                <a:spcPts val="0"/>
              </a:spcAft>
              <a:buNone/>
            </a:pPr>
            <a:r>
              <a:rPr b="1" lang="en"/>
              <a:t>How?</a:t>
            </a:r>
            <a:r>
              <a:rPr lang="en"/>
              <a:t> - Using Azure AD, RBAC, and various security policies</a:t>
            </a:r>
            <a:endParaRPr/>
          </a:p>
          <a:p>
            <a:pPr indent="0" lvl="0" marL="0" rtl="0" algn="l">
              <a:spcBef>
                <a:spcPts val="1200"/>
              </a:spcBef>
              <a:spcAft>
                <a:spcPts val="0"/>
              </a:spcAft>
              <a:buNone/>
            </a:pPr>
            <a:r>
              <a:rPr b="1" lang="en"/>
              <a:t>Who?</a:t>
            </a:r>
            <a:r>
              <a:rPr lang="en"/>
              <a:t> - 1 Project Manager and 3 System Administrators</a:t>
            </a:r>
            <a:endParaRPr/>
          </a:p>
          <a:p>
            <a:pPr indent="0" lvl="0" marL="0" rtl="0" algn="l">
              <a:spcBef>
                <a:spcPts val="1200"/>
              </a:spcBef>
              <a:spcAft>
                <a:spcPts val="1200"/>
              </a:spcAft>
              <a:buNone/>
            </a:pPr>
            <a:r>
              <a:rPr b="1" lang="en"/>
              <a:t>When?</a:t>
            </a:r>
            <a:r>
              <a:rPr lang="en"/>
              <a:t> -</a:t>
            </a:r>
            <a:r>
              <a:rPr lang="en"/>
              <a:t> </a:t>
            </a:r>
            <a:r>
              <a:rPr lang="en"/>
              <a:t>January 3rd, 2022 - September 18, 2023</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Timeline</a:t>
            </a:r>
            <a:endParaRPr/>
          </a:p>
        </p:txBody>
      </p:sp>
      <p:pic>
        <p:nvPicPr>
          <p:cNvPr id="85" name="Google Shape;85;p17"/>
          <p:cNvPicPr preferRelativeResize="0"/>
          <p:nvPr/>
        </p:nvPicPr>
        <p:blipFill>
          <a:blip r:embed="rId3">
            <a:alphaModFix/>
          </a:blip>
          <a:stretch>
            <a:fillRect/>
          </a:stretch>
        </p:blipFill>
        <p:spPr>
          <a:xfrm>
            <a:off x="311700" y="1046500"/>
            <a:ext cx="8520599" cy="39458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8"/>
          <p:cNvSpPr txBox="1"/>
          <p:nvPr>
            <p:ph type="title"/>
          </p:nvPr>
        </p:nvSpPr>
        <p:spPr>
          <a:xfrm>
            <a:off x="311700" y="81625"/>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RAID Log</a:t>
            </a:r>
            <a:endParaRPr/>
          </a:p>
        </p:txBody>
      </p:sp>
      <p:graphicFrame>
        <p:nvGraphicFramePr>
          <p:cNvPr id="91" name="Google Shape;91;p18"/>
          <p:cNvGraphicFramePr/>
          <p:nvPr/>
        </p:nvGraphicFramePr>
        <p:xfrm>
          <a:off x="4750" y="707725"/>
          <a:ext cx="3000000" cy="3000000"/>
        </p:xfrm>
        <a:graphic>
          <a:graphicData uri="http://schemas.openxmlformats.org/drawingml/2006/table">
            <a:tbl>
              <a:tblPr>
                <a:noFill/>
                <a:tableStyleId>{702F646A-8D00-49C2-B625-2A49B43E7BA2}</a:tableStyleId>
              </a:tblPr>
              <a:tblGrid>
                <a:gridCol w="704850"/>
                <a:gridCol w="1628775"/>
                <a:gridCol w="2400300"/>
                <a:gridCol w="733425"/>
                <a:gridCol w="733425"/>
                <a:gridCol w="733425"/>
                <a:gridCol w="733425"/>
                <a:gridCol w="733425"/>
                <a:gridCol w="733425"/>
              </a:tblGrid>
              <a:tr h="964875">
                <a:tc gridSpan="2">
                  <a:txBody>
                    <a:bodyPr/>
                    <a:lstStyle/>
                    <a:p>
                      <a:pPr indent="0" lvl="0" marL="0" rtl="0" algn="ctr">
                        <a:lnSpc>
                          <a:spcPct val="115000"/>
                        </a:lnSpc>
                        <a:spcBef>
                          <a:spcPts val="0"/>
                        </a:spcBef>
                        <a:spcAft>
                          <a:spcPts val="0"/>
                        </a:spcAft>
                        <a:buNone/>
                      </a:pPr>
                      <a:r>
                        <a:rPr b="1" lang="en" sz="2000"/>
                        <a:t>Across the States Bank</a:t>
                      </a:r>
                      <a:endParaRPr b="1" sz="2000"/>
                    </a:p>
                  </a:txBody>
                  <a:tcPr marT="19050" marB="19050" marR="28575" marL="28575" anchor="b">
                    <a:lnR cap="flat" cmpd="sng" w="9525">
                      <a:solidFill>
                        <a:srgbClr val="000000"/>
                      </a:solidFill>
                      <a:prstDash val="solid"/>
                      <a:round/>
                      <a:headEnd len="sm" w="sm" type="none"/>
                      <a:tailEnd len="sm" w="sm" type="none"/>
                    </a:lnR>
                    <a:lnB cap="flat" cmpd="sng" w="9525">
                      <a:solidFill>
                        <a:srgbClr val="000000"/>
                      </a:solidFill>
                      <a:prstDash val="solid"/>
                      <a:round/>
                      <a:headEnd len="sm" w="sm" type="none"/>
                      <a:tailEnd len="sm" w="sm" type="none"/>
                    </a:lnB>
                  </a:tcPr>
                </a:tc>
                <a:tc hMerge="1"/>
                <a:tc>
                  <a:txBody>
                    <a:bodyPr/>
                    <a:lstStyle/>
                    <a:p>
                      <a:pPr indent="0" lvl="0" marL="0" rtl="0" algn="ctr">
                        <a:lnSpc>
                          <a:spcPct val="115000"/>
                        </a:lnSpc>
                        <a:spcBef>
                          <a:spcPts val="0"/>
                        </a:spcBef>
                        <a:spcAft>
                          <a:spcPts val="0"/>
                        </a:spcAft>
                        <a:buNone/>
                      </a:pPr>
                      <a:r>
                        <a:rPr b="1" lang="en" sz="2400">
                          <a:solidFill>
                            <a:srgbClr val="002060"/>
                          </a:solidFill>
                          <a:latin typeface="Calibri"/>
                          <a:ea typeface="Calibri"/>
                          <a:cs typeface="Calibri"/>
                          <a:sym typeface="Calibri"/>
                        </a:rPr>
                        <a:t>Operation Ivy</a:t>
                      </a:r>
                      <a:endParaRPr b="1" sz="2400">
                        <a:solidFill>
                          <a:srgbClr val="002060"/>
                        </a:solidFill>
                        <a:latin typeface="Calibri"/>
                        <a:ea typeface="Calibri"/>
                        <a:cs typeface="Calibri"/>
                        <a:sym typeface="Calibri"/>
                      </a:endParaRPr>
                    </a:p>
                  </a:txBody>
                  <a:tcPr marT="19050" marB="19050" marR="28575" marL="28575" anchor="b">
                    <a:lnL cap="flat" cmpd="sng" w="9525">
                      <a:solidFill>
                        <a:srgbClr val="000000"/>
                      </a:solidFill>
                      <a:prstDash val="solid"/>
                      <a:round/>
                      <a:headEnd len="sm" w="sm" type="none"/>
                      <a:tailEnd len="sm" w="sm" type="none"/>
                    </a:lnL>
                  </a:tcPr>
                </a:tc>
                <a:tc gridSpan="6">
                  <a:txBody>
                    <a:bodyPr/>
                    <a:lstStyle/>
                    <a:p>
                      <a:pPr indent="0" lvl="0" marL="0" rtl="0" algn="ctr">
                        <a:lnSpc>
                          <a:spcPct val="115000"/>
                        </a:lnSpc>
                        <a:spcBef>
                          <a:spcPts val="0"/>
                        </a:spcBef>
                        <a:spcAft>
                          <a:spcPts val="0"/>
                        </a:spcAft>
                        <a:buNone/>
                      </a:pPr>
                      <a:r>
                        <a:rPr b="1" lang="en" sz="2200">
                          <a:solidFill>
                            <a:srgbClr val="FFFFFF"/>
                          </a:solidFill>
                          <a:latin typeface="Calibri"/>
                          <a:ea typeface="Calibri"/>
                          <a:cs typeface="Calibri"/>
                          <a:sym typeface="Calibri"/>
                        </a:rPr>
                        <a:t>RISKS &amp; ISSUES MANAGEMENT MATRIX</a:t>
                      </a:r>
                      <a:endParaRPr b="1" sz="2200">
                        <a:solidFill>
                          <a:srgbClr val="FFFFFF"/>
                        </a:solidFill>
                        <a:latin typeface="Calibri"/>
                        <a:ea typeface="Calibri"/>
                        <a:cs typeface="Calibri"/>
                        <a:sym typeface="Calibri"/>
                      </a:endParaRPr>
                    </a:p>
                  </a:txBody>
                  <a:tcPr marT="19050" marB="19050" marR="28575" marL="28575" anchor="b">
                    <a:solidFill>
                      <a:srgbClr val="002060"/>
                    </a:solidFill>
                  </a:tcPr>
                </a:tc>
                <a:tc hMerge="1"/>
                <a:tc hMerge="1"/>
                <a:tc hMerge="1"/>
                <a:tc hMerge="1"/>
                <a:tc hMerge="1"/>
              </a:tr>
              <a:tr h="252725">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TYPE</a:t>
                      </a:r>
                      <a:endParaRPr b="1" sz="1000">
                        <a:solidFill>
                          <a:srgbClr val="FFFFFF"/>
                        </a:solidFill>
                        <a:latin typeface="Calibri"/>
                        <a:ea typeface="Calibri"/>
                        <a:cs typeface="Calibri"/>
                        <a:sym typeface="Calibri"/>
                      </a:endParaRPr>
                    </a:p>
                  </a:txBody>
                  <a:tcPr marT="19050" marB="19050" marR="28575" marL="28575" anchor="b">
                    <a:lnT cap="flat" cmpd="sng" w="9525">
                      <a:solidFill>
                        <a:srgbClr val="000000"/>
                      </a:solidFill>
                      <a:prstDash val="solid"/>
                      <a:round/>
                      <a:headEnd len="sm" w="sm" type="none"/>
                      <a:tailEnd len="sm" w="sm" type="none"/>
                    </a:lnT>
                    <a:solidFill>
                      <a:srgbClr val="002060"/>
                    </a:solidFill>
                  </a:tcPr>
                </a:tc>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TITLE</a:t>
                      </a:r>
                      <a:endParaRPr b="1" sz="1000">
                        <a:solidFill>
                          <a:srgbClr val="FFFFFF"/>
                        </a:solidFill>
                        <a:latin typeface="Calibri"/>
                        <a:ea typeface="Calibri"/>
                        <a:cs typeface="Calibri"/>
                        <a:sym typeface="Calibri"/>
                      </a:endParaRPr>
                    </a:p>
                  </a:txBody>
                  <a:tcPr marT="19050" marB="19050" marR="28575" marL="28575" anchor="b">
                    <a:lnT cap="flat" cmpd="sng" w="9525">
                      <a:solidFill>
                        <a:srgbClr val="000000"/>
                      </a:solidFill>
                      <a:prstDash val="solid"/>
                      <a:round/>
                      <a:headEnd len="sm" w="sm" type="none"/>
                      <a:tailEnd len="sm" w="sm" type="none"/>
                    </a:lnT>
                    <a:solidFill>
                      <a:srgbClr val="002060"/>
                    </a:solidFill>
                  </a:tcPr>
                </a:tc>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DESCRIPTION</a:t>
                      </a:r>
                      <a:endParaRPr b="1" sz="1000">
                        <a:solidFill>
                          <a:srgbClr val="FFFFFF"/>
                        </a:solidFill>
                        <a:latin typeface="Calibri"/>
                        <a:ea typeface="Calibri"/>
                        <a:cs typeface="Calibri"/>
                        <a:sym typeface="Calibri"/>
                      </a:endParaRPr>
                    </a:p>
                  </a:txBody>
                  <a:tcPr marT="19050" marB="19050" marR="28575" marL="28575" anchor="b">
                    <a:solidFill>
                      <a:srgbClr val="002060"/>
                    </a:solidFill>
                  </a:tcPr>
                </a:tc>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IMPACT</a:t>
                      </a:r>
                      <a:endParaRPr b="1" sz="1000">
                        <a:solidFill>
                          <a:srgbClr val="FFFFFF"/>
                        </a:solidFill>
                        <a:latin typeface="Calibri"/>
                        <a:ea typeface="Calibri"/>
                        <a:cs typeface="Calibri"/>
                        <a:sym typeface="Calibri"/>
                      </a:endParaRPr>
                    </a:p>
                  </a:txBody>
                  <a:tcPr marT="19050" marB="19050" marR="28575" marL="28575" anchor="b">
                    <a:solidFill>
                      <a:srgbClr val="434343"/>
                    </a:solidFill>
                  </a:tcPr>
                </a:tc>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PROB</a:t>
                      </a:r>
                      <a:endParaRPr b="1" sz="1000">
                        <a:solidFill>
                          <a:srgbClr val="FFFFFF"/>
                        </a:solidFill>
                        <a:latin typeface="Calibri"/>
                        <a:ea typeface="Calibri"/>
                        <a:cs typeface="Calibri"/>
                        <a:sym typeface="Calibri"/>
                      </a:endParaRPr>
                    </a:p>
                  </a:txBody>
                  <a:tcPr marT="19050" marB="19050" marR="28575" marL="28575" anchor="b">
                    <a:solidFill>
                      <a:srgbClr val="434343"/>
                    </a:solidFill>
                  </a:tcPr>
                </a:tc>
                <a:tc>
                  <a:txBody>
                    <a:bodyPr/>
                    <a:lstStyle/>
                    <a:p>
                      <a:pPr indent="0" lvl="0" marL="0" rtl="0" algn="ctr">
                        <a:lnSpc>
                          <a:spcPct val="115000"/>
                        </a:lnSpc>
                        <a:spcBef>
                          <a:spcPts val="0"/>
                        </a:spcBef>
                        <a:spcAft>
                          <a:spcPts val="0"/>
                        </a:spcAft>
                        <a:buNone/>
                      </a:pPr>
                      <a:r>
                        <a:rPr b="1" lang="en" sz="1000">
                          <a:solidFill>
                            <a:srgbClr val="FFFF00"/>
                          </a:solidFill>
                          <a:latin typeface="Calibri"/>
                          <a:ea typeface="Calibri"/>
                          <a:cs typeface="Calibri"/>
                          <a:sym typeface="Calibri"/>
                        </a:rPr>
                        <a:t>SCORE</a:t>
                      </a:r>
                      <a:endParaRPr b="1" sz="1000">
                        <a:solidFill>
                          <a:srgbClr val="FFFF00"/>
                        </a:solidFill>
                        <a:latin typeface="Calibri"/>
                        <a:ea typeface="Calibri"/>
                        <a:cs typeface="Calibri"/>
                        <a:sym typeface="Calibri"/>
                      </a:endParaRPr>
                    </a:p>
                  </a:txBody>
                  <a:tcPr marT="19050" marB="19050" marR="28575" marL="28575" anchor="b">
                    <a:solidFill>
                      <a:srgbClr val="434343"/>
                    </a:solidFill>
                  </a:tcPr>
                </a:tc>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STRATEGY</a:t>
                      </a:r>
                      <a:endParaRPr b="1" sz="1000">
                        <a:solidFill>
                          <a:srgbClr val="FFFFFF"/>
                        </a:solidFill>
                        <a:latin typeface="Calibri"/>
                        <a:ea typeface="Calibri"/>
                        <a:cs typeface="Calibri"/>
                        <a:sym typeface="Calibri"/>
                      </a:endParaRPr>
                    </a:p>
                  </a:txBody>
                  <a:tcPr marT="19050" marB="19050" marR="28575" marL="28575" anchor="b">
                    <a:solidFill>
                      <a:srgbClr val="002060"/>
                    </a:solidFill>
                  </a:tcPr>
                </a:tc>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OWNER</a:t>
                      </a:r>
                      <a:endParaRPr b="1" sz="1000">
                        <a:solidFill>
                          <a:srgbClr val="FFFFFF"/>
                        </a:solidFill>
                        <a:latin typeface="Calibri"/>
                        <a:ea typeface="Calibri"/>
                        <a:cs typeface="Calibri"/>
                        <a:sym typeface="Calibri"/>
                      </a:endParaRPr>
                    </a:p>
                  </a:txBody>
                  <a:tcPr marT="19050" marB="19050" marR="28575" marL="28575" anchor="b">
                    <a:solidFill>
                      <a:srgbClr val="5B95F9"/>
                    </a:solidFill>
                  </a:tcPr>
                </a:tc>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STATUS</a:t>
                      </a:r>
                      <a:endParaRPr b="1" sz="1000">
                        <a:solidFill>
                          <a:srgbClr val="FFFFFF"/>
                        </a:solidFill>
                        <a:latin typeface="Calibri"/>
                        <a:ea typeface="Calibri"/>
                        <a:cs typeface="Calibri"/>
                        <a:sym typeface="Calibri"/>
                      </a:endParaRPr>
                    </a:p>
                  </a:txBody>
                  <a:tcPr marT="19050" marB="19050" marR="28575" marL="28575" anchor="b">
                    <a:solidFill>
                      <a:srgbClr val="5B95F9"/>
                    </a:solidFill>
                  </a:tcPr>
                </a:tc>
              </a:tr>
              <a:tr h="42500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Risk</a:t>
                      </a:r>
                      <a:endParaRPr b="1" sz="1000">
                        <a:latin typeface="Calibri"/>
                        <a:ea typeface="Calibri"/>
                        <a:cs typeface="Calibri"/>
                        <a:sym typeface="Calibri"/>
                      </a:endParaRPr>
                    </a:p>
                  </a:txBody>
                  <a:tcPr marT="19050" marB="19050" marR="28575" marL="28575" anchor="b">
                    <a:solidFill>
                      <a:srgbClr val="BDBDBD"/>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Loss of user functionality</a:t>
                      </a:r>
                      <a:endParaRPr b="1" sz="1000">
                        <a:latin typeface="Calibri"/>
                        <a:ea typeface="Calibri"/>
                        <a:cs typeface="Calibri"/>
                        <a:sym typeface="Calibri"/>
                      </a:endParaRPr>
                    </a:p>
                  </a:txBody>
                  <a:tcPr marT="19050" marB="19050" marR="28575" marL="28575" anchor="b">
                    <a:solidFill>
                      <a:srgbClr val="BDBDBD"/>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Users may not have proper permissions and access to complete tasks if configured incorrectly</a:t>
                      </a:r>
                      <a:endParaRPr sz="800">
                        <a:latin typeface="Calibri"/>
                        <a:ea typeface="Calibri"/>
                        <a:cs typeface="Calibri"/>
                        <a:sym typeface="Calibri"/>
                      </a:endParaRPr>
                    </a:p>
                  </a:txBody>
                  <a:tcPr marT="19050" marB="19050" marR="28575" marL="28575" anchor="b">
                    <a:solidFill>
                      <a:srgbClr val="BDBDBD"/>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4</a:t>
                      </a:r>
                      <a:endParaRPr b="1" sz="1800">
                        <a:latin typeface="Calibri"/>
                        <a:ea typeface="Calibri"/>
                        <a:cs typeface="Calibri"/>
                        <a:sym typeface="Calibri"/>
                      </a:endParaRPr>
                    </a:p>
                  </a:txBody>
                  <a:tcPr marT="19050" marB="19050" marR="28575" marL="28575" anchor="b">
                    <a:solidFill>
                      <a:srgbClr val="BDBDBD"/>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2</a:t>
                      </a:r>
                      <a:endParaRPr b="1" sz="1800">
                        <a:latin typeface="Calibri"/>
                        <a:ea typeface="Calibri"/>
                        <a:cs typeface="Calibri"/>
                        <a:sym typeface="Calibri"/>
                      </a:endParaRPr>
                    </a:p>
                  </a:txBody>
                  <a:tcPr marT="19050" marB="19050" marR="28575" marL="28575" anchor="b">
                    <a:solidFill>
                      <a:srgbClr val="BDBDBD"/>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8</a:t>
                      </a:r>
                      <a:endParaRPr b="1" sz="1800">
                        <a:latin typeface="Calibri"/>
                        <a:ea typeface="Calibri"/>
                        <a:cs typeface="Calibri"/>
                        <a:sym typeface="Calibri"/>
                      </a:endParaRPr>
                    </a:p>
                  </a:txBody>
                  <a:tcPr marT="19050" marB="19050" marR="28575" marL="28575" anchor="b">
                    <a:solidFill>
                      <a:srgbClr val="CFCE71"/>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MITIGATE</a:t>
                      </a:r>
                      <a:endParaRPr b="1" sz="1200">
                        <a:latin typeface="Calibri"/>
                        <a:ea typeface="Calibri"/>
                        <a:cs typeface="Calibri"/>
                        <a:sym typeface="Calibri"/>
                      </a:endParaRPr>
                    </a:p>
                  </a:txBody>
                  <a:tcPr marT="19050" marB="19050" marR="28575" marL="28575" anchor="b">
                    <a:solidFill>
                      <a:srgbClr val="BDBDBD"/>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Ian Dobson</a:t>
                      </a:r>
                      <a:endParaRPr sz="800">
                        <a:latin typeface="Calibri"/>
                        <a:ea typeface="Calibri"/>
                        <a:cs typeface="Calibri"/>
                        <a:sym typeface="Calibri"/>
                      </a:endParaRPr>
                    </a:p>
                  </a:txBody>
                  <a:tcPr marT="19050" marB="19050" marR="28575" marL="28575" anchor="b">
                    <a:solidFill>
                      <a:srgbClr val="BDBDBD"/>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BDBDBD"/>
                    </a:solidFill>
                  </a:tcPr>
                </a:tc>
              </a:tr>
              <a:tr h="56285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Risk</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Strict time frame</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Roughly 200 locations per day will be maintenanced, resulting in a very strict time frame to complete the project</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5</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15</a:t>
                      </a:r>
                      <a:endParaRPr b="1" sz="1800">
                        <a:latin typeface="Calibri"/>
                        <a:ea typeface="Calibri"/>
                        <a:cs typeface="Calibri"/>
                        <a:sym typeface="Calibri"/>
                      </a:endParaRPr>
                    </a:p>
                  </a:txBody>
                  <a:tcPr marT="19050" marB="19050" marR="28575" marL="28575" anchor="b">
                    <a:solidFill>
                      <a:srgbClr val="F3A96C"/>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ACCEPT</a:t>
                      </a:r>
                      <a:endParaRPr b="1" sz="12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Ian Dobson</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FFFFF"/>
                    </a:solidFill>
                  </a:tcPr>
                </a:tc>
              </a:tr>
              <a:tr h="459475">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Risk</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Budget difficult to precisely calculate</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Significant labor is required and the hours spent on the project may vary</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4</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12</a:t>
                      </a:r>
                      <a:endParaRPr b="1" sz="1800">
                        <a:latin typeface="Calibri"/>
                        <a:ea typeface="Calibri"/>
                        <a:cs typeface="Calibri"/>
                        <a:sym typeface="Calibri"/>
                      </a:endParaRPr>
                    </a:p>
                  </a:txBody>
                  <a:tcPr marT="19050" marB="19050" marR="28575" marL="28575" anchor="b">
                    <a:solidFill>
                      <a:srgbClr val="FBC568"/>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ACCEPT</a:t>
                      </a:r>
                      <a:endParaRPr b="1" sz="12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Ian Dobson</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3F3F3"/>
                    </a:solidFill>
                  </a:tcPr>
                </a:tc>
              </a:tr>
              <a:tr h="42500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Risk</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IT Team misconfiguration</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IT service teams may inaccurately create new accounts and service accounts initially based on “old ways”</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2</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2</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4</a:t>
                      </a:r>
                      <a:endParaRPr b="1" sz="1800">
                        <a:latin typeface="Calibri"/>
                        <a:ea typeface="Calibri"/>
                        <a:cs typeface="Calibri"/>
                        <a:sym typeface="Calibri"/>
                      </a:endParaRPr>
                    </a:p>
                  </a:txBody>
                  <a:tcPr marT="19050" marB="19050" marR="28575" marL="28575" anchor="b">
                    <a:solidFill>
                      <a:srgbClr val="6FBE85"/>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MITIGATE</a:t>
                      </a:r>
                      <a:endParaRPr b="1" sz="12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Ian Dobson</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FFFFF"/>
                    </a:solidFill>
                  </a:tcPr>
                </a:tc>
              </a:tr>
              <a:tr h="42500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Risk</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"Too Secure"</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New security features may be “too secure” causing account lockouts or service interruptions</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2</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6</a:t>
                      </a:r>
                      <a:endParaRPr b="1" sz="1800">
                        <a:latin typeface="Calibri"/>
                        <a:ea typeface="Calibri"/>
                        <a:cs typeface="Calibri"/>
                        <a:sym typeface="Calibri"/>
                      </a:endParaRPr>
                    </a:p>
                  </a:txBody>
                  <a:tcPr marT="19050" marB="19050" marR="28575" marL="28575" anchor="b">
                    <a:solidFill>
                      <a:srgbClr val="9FC67B"/>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MITIGATE</a:t>
                      </a:r>
                      <a:endParaRPr b="1" sz="12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Ian Dobson</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3F3F3"/>
                    </a:solidFill>
                  </a:tcPr>
                </a:tc>
              </a:tr>
              <a:tr h="42500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Risk</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Branch push back</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Certain branches may push back on the updates</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9</a:t>
                      </a:r>
                      <a:endParaRPr b="1" sz="1800">
                        <a:latin typeface="Calibri"/>
                        <a:ea typeface="Calibri"/>
                        <a:cs typeface="Calibri"/>
                        <a:sym typeface="Calibri"/>
                      </a:endParaRPr>
                    </a:p>
                  </a:txBody>
                  <a:tcPr marT="19050" marB="19050" marR="28575" marL="28575" anchor="b">
                    <a:solidFill>
                      <a:srgbClr val="E7D26C"/>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ACCEPT</a:t>
                      </a:r>
                      <a:endParaRPr b="1" sz="12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Ian Dobson</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FFFFF"/>
                    </a:solidFill>
                  </a:tcPr>
                </a:tc>
              </a:tr>
              <a:tr h="42500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Risk</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End user awareness</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End users may not understand changes and may not pay attention to communications and end user training</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2</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5</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10</a:t>
                      </a:r>
                      <a:endParaRPr b="1" sz="1800">
                        <a:latin typeface="Calibri"/>
                        <a:ea typeface="Calibri"/>
                        <a:cs typeface="Calibri"/>
                        <a:sym typeface="Calibri"/>
                      </a:endParaRPr>
                    </a:p>
                  </a:txBody>
                  <a:tcPr marT="19050" marB="19050" marR="28575" marL="28575" anchor="b">
                    <a:solidFill>
                      <a:srgbClr val="FFD666"/>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MITIGATE</a:t>
                      </a:r>
                      <a:endParaRPr b="1" sz="12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Ian Dobson</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3F3F3"/>
                    </a:solid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9"/>
          <p:cNvSpPr txBox="1"/>
          <p:nvPr>
            <p:ph type="title"/>
          </p:nvPr>
        </p:nvSpPr>
        <p:spPr>
          <a:xfrm>
            <a:off x="311700" y="106475"/>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RAID Log part 2</a:t>
            </a:r>
            <a:endParaRPr/>
          </a:p>
        </p:txBody>
      </p:sp>
      <p:graphicFrame>
        <p:nvGraphicFramePr>
          <p:cNvPr id="97" name="Google Shape;97;p19"/>
          <p:cNvGraphicFramePr/>
          <p:nvPr/>
        </p:nvGraphicFramePr>
        <p:xfrm>
          <a:off x="13" y="732575"/>
          <a:ext cx="3000000" cy="3000000"/>
        </p:xfrm>
        <a:graphic>
          <a:graphicData uri="http://schemas.openxmlformats.org/drawingml/2006/table">
            <a:tbl>
              <a:tblPr>
                <a:noFill/>
                <a:tableStyleId>{702F646A-8D00-49C2-B625-2A49B43E7BA2}</a:tableStyleId>
              </a:tblPr>
              <a:tblGrid>
                <a:gridCol w="705600"/>
                <a:gridCol w="1630475"/>
                <a:gridCol w="2402825"/>
                <a:gridCol w="734175"/>
                <a:gridCol w="734175"/>
                <a:gridCol w="734175"/>
                <a:gridCol w="734175"/>
                <a:gridCol w="734175"/>
                <a:gridCol w="734175"/>
              </a:tblGrid>
              <a:tr h="424025">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Assumption</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Permissions</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Permissions at across the state banks are based on job description</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1</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57BB8A"/>
                    </a:solidFill>
                  </a:tcPr>
                </a:tc>
                <a:tc>
                  <a:txBody>
                    <a:bodyPr/>
                    <a:lstStyle/>
                    <a:p>
                      <a:pPr indent="0" lvl="0" marL="0" rtl="0" algn="l">
                        <a:spcBef>
                          <a:spcPts val="0"/>
                        </a:spcBef>
                        <a:spcAft>
                          <a:spcPts val="0"/>
                        </a:spcAft>
                        <a:buNone/>
                      </a:pPr>
                      <a:r>
                        <a:t/>
                      </a:r>
                      <a:endParaRPr/>
                    </a:p>
                  </a:txBody>
                  <a:tcPr marT="19050" marB="19050" marR="28575" marL="28575" anchor="b">
                    <a:solidFill>
                      <a:srgbClr val="999999"/>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Drew Lepley</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FFFFF"/>
                    </a:solidFill>
                  </a:tcPr>
                </a:tc>
              </a:tr>
              <a:tr h="424025">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Assumption</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Cost plan</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Cost plan will cover all dependencies</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5</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2</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10</a:t>
                      </a:r>
                      <a:endParaRPr b="1" sz="1800">
                        <a:latin typeface="Calibri"/>
                        <a:ea typeface="Calibri"/>
                        <a:cs typeface="Calibri"/>
                        <a:sym typeface="Calibri"/>
                      </a:endParaRPr>
                    </a:p>
                  </a:txBody>
                  <a:tcPr marT="19050" marB="19050" marR="28575" marL="28575" anchor="b">
                    <a:solidFill>
                      <a:srgbClr val="FFD666"/>
                    </a:solidFill>
                  </a:tcPr>
                </a:tc>
                <a:tc>
                  <a:txBody>
                    <a:bodyPr/>
                    <a:lstStyle/>
                    <a:p>
                      <a:pPr indent="0" lvl="0" marL="0" rtl="0" algn="l">
                        <a:spcBef>
                          <a:spcPts val="0"/>
                        </a:spcBef>
                        <a:spcAft>
                          <a:spcPts val="0"/>
                        </a:spcAft>
                        <a:buNone/>
                      </a:pPr>
                      <a:r>
                        <a:t/>
                      </a:r>
                      <a:endParaRPr/>
                    </a:p>
                  </a:txBody>
                  <a:tcPr marT="19050" marB="19050" marR="28575" marL="28575" anchor="b">
                    <a:solidFill>
                      <a:srgbClr val="999999"/>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Drew Lepley</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3F3F3"/>
                    </a:solidFill>
                  </a:tcPr>
                </a:tc>
              </a:tr>
              <a:tr h="424025">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Assumption</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Cloud implementation</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Cloud implementation has better disaster recovery, security and reliability</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t>3</a:t>
                      </a:r>
                      <a:endParaRPr b="1" sz="1800"/>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1</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57BB8A"/>
                    </a:solidFill>
                  </a:tcPr>
                </a:tc>
                <a:tc>
                  <a:txBody>
                    <a:bodyPr/>
                    <a:lstStyle/>
                    <a:p>
                      <a:pPr indent="0" lvl="0" marL="0" rtl="0" algn="l">
                        <a:spcBef>
                          <a:spcPts val="0"/>
                        </a:spcBef>
                        <a:spcAft>
                          <a:spcPts val="0"/>
                        </a:spcAft>
                        <a:buNone/>
                      </a:pPr>
                      <a:r>
                        <a:t/>
                      </a:r>
                      <a:endParaRPr/>
                    </a:p>
                  </a:txBody>
                  <a:tcPr marT="19050" marB="19050" marR="28575" marL="28575" anchor="b">
                    <a:solidFill>
                      <a:srgbClr val="999999"/>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Drew Lepley</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FFFFF"/>
                    </a:solidFill>
                  </a:tcPr>
                </a:tc>
              </a:tr>
              <a:tr h="38535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Assumption</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Cloud implementation</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Cloud implementation will be cheaper and less time consuming than on-premise strategies</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t>3</a:t>
                      </a:r>
                      <a:endParaRPr b="1" sz="1800"/>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1</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57BB8A"/>
                    </a:solidFill>
                  </a:tcPr>
                </a:tc>
                <a:tc>
                  <a:txBody>
                    <a:bodyPr/>
                    <a:lstStyle/>
                    <a:p>
                      <a:pPr indent="0" lvl="0" marL="0" rtl="0" algn="l">
                        <a:spcBef>
                          <a:spcPts val="0"/>
                        </a:spcBef>
                        <a:spcAft>
                          <a:spcPts val="0"/>
                        </a:spcAft>
                        <a:buNone/>
                      </a:pPr>
                      <a:r>
                        <a:t/>
                      </a:r>
                      <a:endParaRPr/>
                    </a:p>
                  </a:txBody>
                  <a:tcPr marT="19050" marB="19050" marR="28575" marL="28575" anchor="b">
                    <a:solidFill>
                      <a:srgbClr val="999999"/>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Drew Lepley</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3F3F3"/>
                    </a:solidFill>
                  </a:tcPr>
                </a:tc>
              </a:tr>
              <a:tr h="424025">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Assumption</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Outdated</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Old, outdated devices, not up to date standards, Outdated IE servers, on-premise AD</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2</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6</a:t>
                      </a:r>
                      <a:endParaRPr b="1" sz="1800">
                        <a:latin typeface="Calibri"/>
                        <a:ea typeface="Calibri"/>
                        <a:cs typeface="Calibri"/>
                        <a:sym typeface="Calibri"/>
                      </a:endParaRPr>
                    </a:p>
                  </a:txBody>
                  <a:tcPr marT="19050" marB="19050" marR="28575" marL="28575" anchor="b">
                    <a:solidFill>
                      <a:srgbClr val="9FC67B"/>
                    </a:solidFill>
                  </a:tcPr>
                </a:tc>
                <a:tc>
                  <a:txBody>
                    <a:bodyPr/>
                    <a:lstStyle/>
                    <a:p>
                      <a:pPr indent="0" lvl="0" marL="0" rtl="0" algn="l">
                        <a:spcBef>
                          <a:spcPts val="0"/>
                        </a:spcBef>
                        <a:spcAft>
                          <a:spcPts val="0"/>
                        </a:spcAft>
                        <a:buNone/>
                      </a:pPr>
                      <a:r>
                        <a:t/>
                      </a:r>
                      <a:endParaRPr/>
                    </a:p>
                  </a:txBody>
                  <a:tcPr marT="19050" marB="19050" marR="28575" marL="28575" anchor="b">
                    <a:solidFill>
                      <a:srgbClr val="999999"/>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Drew Lepley</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FFFFF"/>
                    </a:solidFill>
                  </a:tcPr>
                </a:tc>
              </a:tr>
              <a:tr h="424025">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Issues</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Older server system</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Company has an older system that has plenty of exploits</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4</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12</a:t>
                      </a:r>
                      <a:endParaRPr b="1" sz="1800">
                        <a:latin typeface="Calibri"/>
                        <a:ea typeface="Calibri"/>
                        <a:cs typeface="Calibri"/>
                        <a:sym typeface="Calibri"/>
                      </a:endParaRPr>
                    </a:p>
                  </a:txBody>
                  <a:tcPr marT="19050" marB="19050" marR="28575" marL="28575" anchor="b">
                    <a:solidFill>
                      <a:srgbClr val="FBC568"/>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Mitigate</a:t>
                      </a:r>
                      <a:endParaRPr b="1" sz="12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Connor Johnson</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3F3F3"/>
                    </a:solidFill>
                  </a:tcPr>
                </a:tc>
              </a:tr>
              <a:tr h="458425">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Issues</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Need to provide restuctured access controls</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Premade access controls have led to confusing permissions, and will need to be tracked</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4</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5</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20</a:t>
                      </a:r>
                      <a:endParaRPr b="1" sz="1800">
                        <a:latin typeface="Calibri"/>
                        <a:ea typeface="Calibri"/>
                        <a:cs typeface="Calibri"/>
                        <a:sym typeface="Calibri"/>
                      </a:endParaRPr>
                    </a:p>
                  </a:txBody>
                  <a:tcPr marT="19050" marB="19050" marR="28575" marL="28575" anchor="b">
                    <a:solidFill>
                      <a:srgbClr val="E67C73"/>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Mitigate</a:t>
                      </a:r>
                      <a:endParaRPr b="1" sz="12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Connor Johnson</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FFFFF"/>
                    </a:solidFill>
                  </a:tcPr>
                </a:tc>
              </a:tr>
              <a:tr h="424025">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Issues</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Azure Knowledge</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Will need to train or hire staff to use Azure</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4</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5</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20</a:t>
                      </a:r>
                      <a:endParaRPr b="1" sz="1800">
                        <a:latin typeface="Calibri"/>
                        <a:ea typeface="Calibri"/>
                        <a:cs typeface="Calibri"/>
                        <a:sym typeface="Calibri"/>
                      </a:endParaRPr>
                    </a:p>
                  </a:txBody>
                  <a:tcPr marT="19050" marB="19050" marR="28575" marL="28575" anchor="b">
                    <a:solidFill>
                      <a:srgbClr val="E67C73"/>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Mitigate</a:t>
                      </a:r>
                      <a:endParaRPr b="1" sz="12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Connor Johnson</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3F3F3"/>
                    </a:solidFill>
                  </a:tcPr>
                </a:tc>
              </a:tr>
              <a:tr h="424025">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Issues</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Availability while underway</a:t>
                      </a:r>
                      <a:endParaRPr b="1" sz="10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Company will need access to information while undergoing transfer to the cloud.</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3</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4</a:t>
                      </a:r>
                      <a:endParaRPr b="1" sz="1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12</a:t>
                      </a:r>
                      <a:endParaRPr b="1" sz="1800">
                        <a:latin typeface="Calibri"/>
                        <a:ea typeface="Calibri"/>
                        <a:cs typeface="Calibri"/>
                        <a:sym typeface="Calibri"/>
                      </a:endParaRPr>
                    </a:p>
                  </a:txBody>
                  <a:tcPr marT="19050" marB="19050" marR="28575" marL="28575" anchor="b">
                    <a:solidFill>
                      <a:srgbClr val="FBC568"/>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Accept</a:t>
                      </a:r>
                      <a:endParaRPr b="1" sz="12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Connor Johnson</a:t>
                      </a:r>
                      <a:endParaRPr sz="800">
                        <a:latin typeface="Calibri"/>
                        <a:ea typeface="Calibri"/>
                        <a:cs typeface="Calibri"/>
                        <a:sym typeface="Calibri"/>
                      </a:endParaRPr>
                    </a:p>
                  </a:txBody>
                  <a:tcPr marT="19050" marB="19050" marR="28575" marL="28575" anchor="b">
                    <a:solidFill>
                      <a:srgbClr val="FFFFFF"/>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FFFFF"/>
                    </a:solidFill>
                  </a:tcPr>
                </a:tc>
              </a:tr>
              <a:tr h="424025">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Issues</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Time Restraints</a:t>
                      </a:r>
                      <a:endParaRPr b="1" sz="10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Need to move company infrastructure to the cloud in a timely manner.</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5</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4</a:t>
                      </a:r>
                      <a:endParaRPr b="1" sz="1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1800">
                          <a:latin typeface="Calibri"/>
                          <a:ea typeface="Calibri"/>
                          <a:cs typeface="Calibri"/>
                          <a:sym typeface="Calibri"/>
                        </a:rPr>
                        <a:t>20</a:t>
                      </a:r>
                      <a:endParaRPr b="1" sz="1800">
                        <a:latin typeface="Calibri"/>
                        <a:ea typeface="Calibri"/>
                        <a:cs typeface="Calibri"/>
                        <a:sym typeface="Calibri"/>
                      </a:endParaRPr>
                    </a:p>
                  </a:txBody>
                  <a:tcPr marT="19050" marB="19050" marR="28575" marL="28575" anchor="b">
                    <a:solidFill>
                      <a:srgbClr val="E67C73"/>
                    </a:solidFill>
                  </a:tcPr>
                </a:tc>
                <a:tc>
                  <a:txBody>
                    <a:bodyPr/>
                    <a:lstStyle/>
                    <a:p>
                      <a:pPr indent="0" lvl="0" marL="0" rtl="0" algn="ctr">
                        <a:lnSpc>
                          <a:spcPct val="115000"/>
                        </a:lnSpc>
                        <a:spcBef>
                          <a:spcPts val="0"/>
                        </a:spcBef>
                        <a:spcAft>
                          <a:spcPts val="0"/>
                        </a:spcAft>
                        <a:buNone/>
                      </a:pPr>
                      <a:r>
                        <a:rPr b="1" lang="en" sz="1200">
                          <a:latin typeface="Calibri"/>
                          <a:ea typeface="Calibri"/>
                          <a:cs typeface="Calibri"/>
                          <a:sym typeface="Calibri"/>
                        </a:rPr>
                        <a:t>Accept</a:t>
                      </a:r>
                      <a:endParaRPr b="1" sz="12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Connor Johnson</a:t>
                      </a:r>
                      <a:endParaRPr sz="800">
                        <a:latin typeface="Calibri"/>
                        <a:ea typeface="Calibri"/>
                        <a:cs typeface="Calibri"/>
                        <a:sym typeface="Calibri"/>
                      </a:endParaRPr>
                    </a:p>
                  </a:txBody>
                  <a:tcPr marT="19050" marB="19050" marR="28575" marL="28575" anchor="b">
                    <a:solidFill>
                      <a:srgbClr val="F3F3F3"/>
                    </a:solidFill>
                  </a:tcPr>
                </a:tc>
                <a:tc>
                  <a:txBody>
                    <a:bodyPr/>
                    <a:lstStyle/>
                    <a:p>
                      <a:pPr indent="0" lvl="0" marL="0" rtl="0" algn="ctr">
                        <a:lnSpc>
                          <a:spcPct val="115000"/>
                        </a:lnSpc>
                        <a:spcBef>
                          <a:spcPts val="0"/>
                        </a:spcBef>
                        <a:spcAft>
                          <a:spcPts val="0"/>
                        </a:spcAft>
                        <a:buNone/>
                      </a:pPr>
                      <a:r>
                        <a:rPr b="1" lang="en" sz="800">
                          <a:solidFill>
                            <a:srgbClr val="9C0006"/>
                          </a:solidFill>
                          <a:latin typeface="Calibri"/>
                          <a:ea typeface="Calibri"/>
                          <a:cs typeface="Calibri"/>
                          <a:sym typeface="Calibri"/>
                        </a:rPr>
                        <a:t>ACTIVE</a:t>
                      </a:r>
                      <a:endParaRPr b="1" sz="800">
                        <a:solidFill>
                          <a:srgbClr val="9C0006"/>
                        </a:solidFill>
                        <a:latin typeface="Calibri"/>
                        <a:ea typeface="Calibri"/>
                        <a:cs typeface="Calibri"/>
                        <a:sym typeface="Calibri"/>
                      </a:endParaRPr>
                    </a:p>
                  </a:txBody>
                  <a:tcPr marT="19050" marB="19050" marR="28575" marL="28575" anchor="b">
                    <a:solidFill>
                      <a:srgbClr val="F3F3F3"/>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Costs and Budget</a:t>
            </a:r>
            <a:endParaRPr/>
          </a:p>
        </p:txBody>
      </p:sp>
      <p:graphicFrame>
        <p:nvGraphicFramePr>
          <p:cNvPr id="103" name="Google Shape;103;p20"/>
          <p:cNvGraphicFramePr/>
          <p:nvPr/>
        </p:nvGraphicFramePr>
        <p:xfrm>
          <a:off x="807850" y="1152475"/>
          <a:ext cx="3000000" cy="3000000"/>
        </p:xfrm>
        <a:graphic>
          <a:graphicData uri="http://schemas.openxmlformats.org/drawingml/2006/table">
            <a:tbl>
              <a:tblPr>
                <a:noFill/>
                <a:tableStyleId>{702F646A-8D00-49C2-B625-2A49B43E7BA2}</a:tableStyleId>
              </a:tblPr>
              <a:tblGrid>
                <a:gridCol w="1129475"/>
                <a:gridCol w="2509950"/>
                <a:gridCol w="1598625"/>
                <a:gridCol w="2367100"/>
              </a:tblGrid>
              <a:tr h="334300">
                <a:tc>
                  <a:txBody>
                    <a:bodyPr/>
                    <a:lstStyle/>
                    <a:p>
                      <a:pPr indent="0" lvl="0" marL="0" rtl="0" algn="l">
                        <a:spcBef>
                          <a:spcPts val="0"/>
                        </a:spcBef>
                        <a:spcAft>
                          <a:spcPts val="0"/>
                        </a:spcAft>
                        <a:buNone/>
                      </a:pPr>
                      <a:r>
                        <a:t/>
                      </a:r>
                      <a:endParaRPr b="1" sz="1100">
                        <a:solidFill>
                          <a:srgbClr val="FFFFFF"/>
                        </a:solidFill>
                      </a:endParaRPr>
                    </a:p>
                  </a:txBody>
                  <a:tcPr marT="91425" marB="91425" marR="91425" marL="91425">
                    <a:lnL cap="flat" cmpd="sng" w="6350">
                      <a:solidFill>
                        <a:srgbClr val="8EA9DB"/>
                      </a:solidFill>
                      <a:prstDash val="solid"/>
                      <a:round/>
                      <a:headEnd len="sm" w="sm" type="none"/>
                      <a:tailEnd len="sm" w="sm" type="none"/>
                    </a:lnL>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FFD966"/>
                    </a:solidFill>
                  </a:tcPr>
                </a:tc>
                <a:tc>
                  <a:txBody>
                    <a:bodyPr/>
                    <a:lstStyle/>
                    <a:p>
                      <a:pPr indent="0" lvl="0" marL="0" rtl="0" algn="l">
                        <a:spcBef>
                          <a:spcPts val="0"/>
                        </a:spcBef>
                        <a:spcAft>
                          <a:spcPts val="0"/>
                        </a:spcAft>
                        <a:buNone/>
                      </a:pPr>
                      <a:r>
                        <a:rPr b="1" lang="en" sz="1100">
                          <a:solidFill>
                            <a:srgbClr val="FFFFFF"/>
                          </a:solidFill>
                        </a:rPr>
                        <a:t>Product Needed</a:t>
                      </a:r>
                      <a:endParaRPr b="1" sz="1100">
                        <a:solidFill>
                          <a:srgbClr val="FFFFFF"/>
                        </a:solidFill>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FFD966"/>
                    </a:solidFill>
                  </a:tcPr>
                </a:tc>
                <a:tc>
                  <a:txBody>
                    <a:bodyPr/>
                    <a:lstStyle/>
                    <a:p>
                      <a:pPr indent="0" lvl="0" marL="0" rtl="0" algn="l">
                        <a:spcBef>
                          <a:spcPts val="0"/>
                        </a:spcBef>
                        <a:spcAft>
                          <a:spcPts val="0"/>
                        </a:spcAft>
                        <a:buNone/>
                      </a:pPr>
                      <a:r>
                        <a:rPr b="1" lang="en" sz="1100">
                          <a:solidFill>
                            <a:srgbClr val="FFFFFF"/>
                          </a:solidFill>
                        </a:rPr>
                        <a:t>Quantity</a:t>
                      </a:r>
                      <a:endParaRPr b="1" sz="1100">
                        <a:solidFill>
                          <a:srgbClr val="FFFFFF"/>
                        </a:solidFill>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FFD966"/>
                    </a:solidFill>
                  </a:tcPr>
                </a:tc>
                <a:tc>
                  <a:txBody>
                    <a:bodyPr/>
                    <a:lstStyle/>
                    <a:p>
                      <a:pPr indent="0" lvl="0" marL="0" rtl="0" algn="l">
                        <a:spcBef>
                          <a:spcPts val="0"/>
                        </a:spcBef>
                        <a:spcAft>
                          <a:spcPts val="0"/>
                        </a:spcAft>
                        <a:buNone/>
                      </a:pPr>
                      <a:r>
                        <a:rPr b="1" lang="en" sz="1100">
                          <a:solidFill>
                            <a:srgbClr val="FFFFFF"/>
                          </a:solidFill>
                        </a:rPr>
                        <a:t>Cost</a:t>
                      </a:r>
                      <a:endParaRPr b="1" sz="1100">
                        <a:solidFill>
                          <a:srgbClr val="FFFFFF"/>
                        </a:solidFill>
                      </a:endParaRPr>
                    </a:p>
                  </a:txBody>
                  <a:tcPr marT="91425" marB="91425" marR="91425" marL="91425">
                    <a:lnR cap="flat" cmpd="sng" w="6350">
                      <a:solidFill>
                        <a:srgbClr val="8EA9DB"/>
                      </a:solidFill>
                      <a:prstDash val="solid"/>
                      <a:round/>
                      <a:headEnd len="sm" w="sm" type="none"/>
                      <a:tailEnd len="sm" w="sm" type="none"/>
                    </a:lnR>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FFD966"/>
                    </a:solidFill>
                  </a:tcPr>
                </a:tc>
              </a:tr>
              <a:tr h="567975">
                <a:tc>
                  <a:txBody>
                    <a:bodyPr/>
                    <a:lstStyle/>
                    <a:p>
                      <a:pPr indent="0" lvl="0" marL="0" rtl="0" algn="l">
                        <a:spcBef>
                          <a:spcPts val="0"/>
                        </a:spcBef>
                        <a:spcAft>
                          <a:spcPts val="0"/>
                        </a:spcAft>
                        <a:buNone/>
                      </a:pPr>
                      <a:r>
                        <a:rPr lang="en"/>
                        <a:t> </a:t>
                      </a:r>
                      <a:endParaRPr/>
                    </a:p>
                  </a:txBody>
                  <a:tcPr marT="91425" marB="91425" marR="91425" marL="91425">
                    <a:lnL cap="flat" cmpd="sng" w="6350">
                      <a:solidFill>
                        <a:srgbClr val="8EA9DB"/>
                      </a:solidFill>
                      <a:prstDash val="solid"/>
                      <a:round/>
                      <a:headEnd len="sm" w="sm" type="none"/>
                      <a:tailEnd len="sm" w="sm" type="none"/>
                    </a:lnL>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FFD966"/>
                    </a:solidFill>
                  </a:tcPr>
                </a:tc>
                <a:tc>
                  <a:txBody>
                    <a:bodyPr/>
                    <a:lstStyle/>
                    <a:p>
                      <a:pPr indent="0" lvl="0" marL="0" rtl="0" algn="l">
                        <a:spcBef>
                          <a:spcPts val="0"/>
                        </a:spcBef>
                        <a:spcAft>
                          <a:spcPts val="0"/>
                        </a:spcAft>
                        <a:buNone/>
                      </a:pPr>
                      <a:r>
                        <a:rPr lang="en"/>
                        <a:t>Electricity Bill</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D9E1F2"/>
                    </a:solidFill>
                  </a:tcPr>
                </a:tc>
                <a:tc>
                  <a:txBody>
                    <a:bodyPr/>
                    <a:lstStyle/>
                    <a:p>
                      <a:pPr indent="0" lvl="0" marL="0" rtl="0" algn="l">
                        <a:spcBef>
                          <a:spcPts val="0"/>
                        </a:spcBef>
                        <a:spcAft>
                          <a:spcPts val="0"/>
                        </a:spcAft>
                        <a:buNone/>
                      </a:pPr>
                      <a:r>
                        <a:rPr lang="en"/>
                        <a:t>17,000 locations</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D9E1F2"/>
                    </a:solidFill>
                  </a:tcPr>
                </a:tc>
                <a:tc>
                  <a:txBody>
                    <a:bodyPr/>
                    <a:lstStyle/>
                    <a:p>
                      <a:pPr indent="0" lvl="0" marL="0" rtl="0" algn="l">
                        <a:spcBef>
                          <a:spcPts val="0"/>
                        </a:spcBef>
                        <a:spcAft>
                          <a:spcPts val="0"/>
                        </a:spcAft>
                        <a:buNone/>
                      </a:pPr>
                      <a:r>
                        <a:rPr lang="en"/>
                        <a:t>Varies between states</a:t>
                      </a:r>
                      <a:endParaRPr/>
                    </a:p>
                  </a:txBody>
                  <a:tcPr marT="91425" marB="91425" marR="91425" marL="91425">
                    <a:lnR cap="flat" cmpd="sng" w="6350">
                      <a:solidFill>
                        <a:srgbClr val="8EA9DB"/>
                      </a:solidFill>
                      <a:prstDash val="solid"/>
                      <a:round/>
                      <a:headEnd len="sm" w="sm" type="none"/>
                      <a:tailEnd len="sm" w="sm" type="none"/>
                    </a:lnR>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D9E1F2"/>
                    </a:solidFill>
                  </a:tcPr>
                </a:tc>
              </a:tr>
              <a:tr h="406200">
                <a:tc>
                  <a:txBody>
                    <a:bodyPr/>
                    <a:lstStyle/>
                    <a:p>
                      <a:pPr indent="0" lvl="0" marL="0" rtl="0" algn="l">
                        <a:spcBef>
                          <a:spcPts val="0"/>
                        </a:spcBef>
                        <a:spcAft>
                          <a:spcPts val="0"/>
                        </a:spcAft>
                        <a:buNone/>
                      </a:pPr>
                      <a:r>
                        <a:rPr lang="en"/>
                        <a:t> </a:t>
                      </a:r>
                      <a:endParaRPr/>
                    </a:p>
                  </a:txBody>
                  <a:tcPr marT="91425" marB="91425" marR="91425" marL="91425">
                    <a:lnL cap="flat" cmpd="sng" w="6350">
                      <a:solidFill>
                        <a:srgbClr val="8EA9DB"/>
                      </a:solidFill>
                      <a:prstDash val="solid"/>
                      <a:round/>
                      <a:headEnd len="sm" w="sm" type="none"/>
                      <a:tailEnd len="sm" w="sm" type="none"/>
                    </a:lnL>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FFD966"/>
                    </a:solidFill>
                  </a:tcPr>
                </a:tc>
                <a:tc>
                  <a:txBody>
                    <a:bodyPr/>
                    <a:lstStyle/>
                    <a:p>
                      <a:pPr indent="0" lvl="0" marL="0" rtl="0" algn="l">
                        <a:spcBef>
                          <a:spcPts val="0"/>
                        </a:spcBef>
                        <a:spcAft>
                          <a:spcPts val="0"/>
                        </a:spcAft>
                        <a:buNone/>
                      </a:pPr>
                      <a:r>
                        <a:rPr lang="en"/>
                        <a:t>Travel Costs</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a:t>$10,000</a:t>
                      </a:r>
                      <a:endParaRPr/>
                    </a:p>
                  </a:txBody>
                  <a:tcPr marT="91425" marB="91425" marR="91425" marL="91425">
                    <a:lnR cap="flat" cmpd="sng" w="6350">
                      <a:solidFill>
                        <a:srgbClr val="8EA9DB"/>
                      </a:solidFill>
                      <a:prstDash val="solid"/>
                      <a:round/>
                      <a:headEnd len="sm" w="sm" type="none"/>
                      <a:tailEnd len="sm" w="sm" type="none"/>
                    </a:lnR>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tcPr>
                </a:tc>
              </a:tr>
              <a:tr h="406200">
                <a:tc>
                  <a:txBody>
                    <a:bodyPr/>
                    <a:lstStyle/>
                    <a:p>
                      <a:pPr indent="0" lvl="0" marL="0" rtl="0" algn="l">
                        <a:spcBef>
                          <a:spcPts val="0"/>
                        </a:spcBef>
                        <a:spcAft>
                          <a:spcPts val="0"/>
                        </a:spcAft>
                        <a:buNone/>
                      </a:pPr>
                      <a:r>
                        <a:rPr lang="en"/>
                        <a:t> </a:t>
                      </a:r>
                      <a:endParaRPr/>
                    </a:p>
                  </a:txBody>
                  <a:tcPr marT="91425" marB="91425" marR="91425" marL="91425">
                    <a:lnL cap="flat" cmpd="sng" w="6350">
                      <a:solidFill>
                        <a:srgbClr val="8EA9DB"/>
                      </a:solidFill>
                      <a:prstDash val="solid"/>
                      <a:round/>
                      <a:headEnd len="sm" w="sm" type="none"/>
                      <a:tailEnd len="sm" w="sm" type="none"/>
                    </a:lnL>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FFD966"/>
                    </a:solidFill>
                  </a:tcPr>
                </a:tc>
                <a:tc>
                  <a:txBody>
                    <a:bodyPr/>
                    <a:lstStyle/>
                    <a:p>
                      <a:pPr indent="0" lvl="0" marL="0" rtl="0" algn="l">
                        <a:spcBef>
                          <a:spcPts val="0"/>
                        </a:spcBef>
                        <a:spcAft>
                          <a:spcPts val="0"/>
                        </a:spcAft>
                        <a:buNone/>
                      </a:pPr>
                      <a:r>
                        <a:rPr lang="en"/>
                        <a:t>Salary (Project Manager)</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D9E1F2"/>
                    </a:solidFill>
                  </a:tcPr>
                </a:tc>
                <a:tc>
                  <a:txBody>
                    <a:bodyPr/>
                    <a:lstStyle/>
                    <a:p>
                      <a:pPr indent="0" lvl="0" marL="0" rtl="0" algn="l">
                        <a:lnSpc>
                          <a:spcPct val="115000"/>
                        </a:lnSpc>
                        <a:spcBef>
                          <a:spcPts val="0"/>
                        </a:spcBef>
                        <a:spcAft>
                          <a:spcPts val="0"/>
                        </a:spcAft>
                        <a:buNone/>
                      </a:pPr>
                      <a:r>
                        <a:rPr lang="en"/>
                        <a:t>1</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D9E1F2"/>
                    </a:solidFill>
                  </a:tcPr>
                </a:tc>
                <a:tc>
                  <a:txBody>
                    <a:bodyPr/>
                    <a:lstStyle/>
                    <a:p>
                      <a:pPr indent="0" lvl="0" marL="0" rtl="0" algn="r">
                        <a:lnSpc>
                          <a:spcPct val="115000"/>
                        </a:lnSpc>
                        <a:spcBef>
                          <a:spcPts val="0"/>
                        </a:spcBef>
                        <a:spcAft>
                          <a:spcPts val="0"/>
                        </a:spcAft>
                        <a:buNone/>
                      </a:pPr>
                      <a:r>
                        <a:rPr lang="en"/>
                        <a:t>$88,985</a:t>
                      </a:r>
                      <a:endParaRPr/>
                    </a:p>
                  </a:txBody>
                  <a:tcPr marT="91425" marB="91425" marR="91425" marL="91425">
                    <a:lnR cap="flat" cmpd="sng" w="6350">
                      <a:solidFill>
                        <a:srgbClr val="8EA9DB"/>
                      </a:solidFill>
                      <a:prstDash val="solid"/>
                      <a:round/>
                      <a:headEnd len="sm" w="sm" type="none"/>
                      <a:tailEnd len="sm" w="sm" type="none"/>
                    </a:lnR>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D9E1F2"/>
                    </a:solidFill>
                  </a:tcPr>
                </a:tc>
              </a:tr>
              <a:tr h="567975">
                <a:tc>
                  <a:txBody>
                    <a:bodyPr/>
                    <a:lstStyle/>
                    <a:p>
                      <a:pPr indent="0" lvl="0" marL="0" rtl="0" algn="l">
                        <a:spcBef>
                          <a:spcPts val="0"/>
                        </a:spcBef>
                        <a:spcAft>
                          <a:spcPts val="0"/>
                        </a:spcAft>
                        <a:buNone/>
                      </a:pPr>
                      <a:r>
                        <a:rPr lang="en"/>
                        <a:t> </a:t>
                      </a:r>
                      <a:endParaRPr/>
                    </a:p>
                  </a:txBody>
                  <a:tcPr marT="91425" marB="91425" marR="91425" marL="91425">
                    <a:lnL cap="flat" cmpd="sng" w="6350">
                      <a:solidFill>
                        <a:srgbClr val="8EA9DB"/>
                      </a:solidFill>
                      <a:prstDash val="solid"/>
                      <a:round/>
                      <a:headEnd len="sm" w="sm" type="none"/>
                      <a:tailEnd len="sm" w="sm" type="none"/>
                    </a:lnL>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FFD966"/>
                    </a:solidFill>
                  </a:tcPr>
                </a:tc>
                <a:tc>
                  <a:txBody>
                    <a:bodyPr/>
                    <a:lstStyle/>
                    <a:p>
                      <a:pPr indent="0" lvl="0" marL="0" rtl="0" algn="l">
                        <a:spcBef>
                          <a:spcPts val="0"/>
                        </a:spcBef>
                        <a:spcAft>
                          <a:spcPts val="0"/>
                        </a:spcAft>
                        <a:buNone/>
                      </a:pPr>
                      <a:r>
                        <a:rPr lang="en"/>
                        <a:t>Salary (System Administrators)</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tcPr>
                </a:tc>
                <a:tc>
                  <a:txBody>
                    <a:bodyPr/>
                    <a:lstStyle/>
                    <a:p>
                      <a:pPr indent="0" lvl="0" marL="0" rtl="0" algn="l">
                        <a:spcBef>
                          <a:spcPts val="0"/>
                        </a:spcBef>
                        <a:spcAft>
                          <a:spcPts val="0"/>
                        </a:spcAft>
                        <a:buNone/>
                      </a:pPr>
                      <a:r>
                        <a:rPr lang="en"/>
                        <a:t>3</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a:t>$73,890</a:t>
                      </a:r>
                      <a:endParaRPr/>
                    </a:p>
                  </a:txBody>
                  <a:tcPr marT="91425" marB="91425" marR="91425" marL="91425">
                    <a:lnR cap="flat" cmpd="sng" w="6350">
                      <a:solidFill>
                        <a:srgbClr val="8EA9DB"/>
                      </a:solidFill>
                      <a:prstDash val="solid"/>
                      <a:round/>
                      <a:headEnd len="sm" w="sm" type="none"/>
                      <a:tailEnd len="sm" w="sm" type="none"/>
                    </a:lnR>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tcPr>
                </a:tc>
              </a:tr>
              <a:tr h="567975">
                <a:tc>
                  <a:txBody>
                    <a:bodyPr/>
                    <a:lstStyle/>
                    <a:p>
                      <a:pPr indent="0" lvl="0" marL="0" rtl="0" algn="l">
                        <a:spcBef>
                          <a:spcPts val="0"/>
                        </a:spcBef>
                        <a:spcAft>
                          <a:spcPts val="0"/>
                        </a:spcAft>
                        <a:buNone/>
                      </a:pPr>
                      <a:r>
                        <a:rPr lang="en"/>
                        <a:t> </a:t>
                      </a:r>
                      <a:endParaRPr/>
                    </a:p>
                  </a:txBody>
                  <a:tcPr marT="91425" marB="91425" marR="91425" marL="91425">
                    <a:lnL cap="flat" cmpd="sng" w="6350">
                      <a:solidFill>
                        <a:srgbClr val="8EA9DB"/>
                      </a:solidFill>
                      <a:prstDash val="solid"/>
                      <a:round/>
                      <a:headEnd len="sm" w="sm" type="none"/>
                      <a:tailEnd len="sm" w="sm" type="none"/>
                    </a:lnL>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FFD966"/>
                    </a:solidFill>
                  </a:tcPr>
                </a:tc>
                <a:tc>
                  <a:txBody>
                    <a:bodyPr/>
                    <a:lstStyle/>
                    <a:p>
                      <a:pPr indent="0" lvl="0" marL="0" rtl="0" algn="l">
                        <a:spcBef>
                          <a:spcPts val="0"/>
                        </a:spcBef>
                        <a:spcAft>
                          <a:spcPts val="0"/>
                        </a:spcAft>
                        <a:buNone/>
                      </a:pPr>
                      <a:r>
                        <a:rPr lang="en"/>
                        <a:t>Microsoft M365 E3</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D9E1F2"/>
                    </a:solidFill>
                  </a:tcPr>
                </a:tc>
                <a:tc>
                  <a:txBody>
                    <a:bodyPr/>
                    <a:lstStyle/>
                    <a:p>
                      <a:pPr indent="0" lvl="0" marL="0" rtl="0" algn="l">
                        <a:spcBef>
                          <a:spcPts val="0"/>
                        </a:spcBef>
                        <a:spcAft>
                          <a:spcPts val="0"/>
                        </a:spcAft>
                        <a:buNone/>
                      </a:pPr>
                      <a:r>
                        <a:rPr lang="en"/>
                        <a:t>132,000 Users per month</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D9E1F2"/>
                    </a:solidFill>
                  </a:tcPr>
                </a:tc>
                <a:tc>
                  <a:txBody>
                    <a:bodyPr/>
                    <a:lstStyle/>
                    <a:p>
                      <a:pPr indent="0" lvl="0" marL="0" rtl="0" algn="r">
                        <a:lnSpc>
                          <a:spcPct val="115000"/>
                        </a:lnSpc>
                        <a:spcBef>
                          <a:spcPts val="0"/>
                        </a:spcBef>
                        <a:spcAft>
                          <a:spcPts val="0"/>
                        </a:spcAft>
                        <a:buNone/>
                      </a:pPr>
                      <a:r>
                        <a:rPr lang="en"/>
                        <a:t>$32 per user/month</a:t>
                      </a:r>
                      <a:endParaRPr/>
                    </a:p>
                    <a:p>
                      <a:pPr indent="0" lvl="0" marL="0" rtl="0" algn="r">
                        <a:lnSpc>
                          <a:spcPct val="115000"/>
                        </a:lnSpc>
                        <a:spcBef>
                          <a:spcPts val="0"/>
                        </a:spcBef>
                        <a:spcAft>
                          <a:spcPts val="0"/>
                        </a:spcAft>
                        <a:buNone/>
                      </a:pPr>
                      <a:r>
                        <a:rPr lang="en"/>
                        <a:t>($4,240,000 total per month)</a:t>
                      </a:r>
                      <a:endParaRPr/>
                    </a:p>
                  </a:txBody>
                  <a:tcPr marT="91425" marB="91425" marR="91425" marL="91425">
                    <a:lnR cap="flat" cmpd="sng" w="6350">
                      <a:solidFill>
                        <a:srgbClr val="8EA9DB"/>
                      </a:solidFill>
                      <a:prstDash val="solid"/>
                      <a:round/>
                      <a:headEnd len="sm" w="sm" type="none"/>
                      <a:tailEnd len="sm" w="sm" type="none"/>
                    </a:lnR>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D9E1F2"/>
                    </a:solidFill>
                  </a:tcPr>
                </a:tc>
              </a:tr>
              <a:tr h="320725">
                <a:tc>
                  <a:txBody>
                    <a:bodyPr/>
                    <a:lstStyle/>
                    <a:p>
                      <a:pPr indent="0" lvl="0" marL="0" rtl="0" algn="l">
                        <a:spcBef>
                          <a:spcPts val="0"/>
                        </a:spcBef>
                        <a:spcAft>
                          <a:spcPts val="0"/>
                        </a:spcAft>
                        <a:buNone/>
                      </a:pPr>
                      <a:r>
                        <a:rPr lang="en"/>
                        <a:t>Total = </a:t>
                      </a:r>
                      <a:endParaRPr/>
                    </a:p>
                  </a:txBody>
                  <a:tcPr marT="91425" marB="91425" marR="91425" marL="91425">
                    <a:lnL cap="flat" cmpd="sng" w="6350">
                      <a:solidFill>
                        <a:srgbClr val="8EA9DB"/>
                      </a:solidFill>
                      <a:prstDash val="solid"/>
                      <a:round/>
                      <a:headEnd len="sm" w="sm" type="none"/>
                      <a:tailEnd len="sm" w="sm" type="none"/>
                    </a:lnL>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solidFill>
                      <a:srgbClr val="FFD966"/>
                    </a:solidFill>
                  </a:tcPr>
                </a:tc>
                <a:tc>
                  <a:txBody>
                    <a:bodyPr/>
                    <a:lstStyle/>
                    <a:p>
                      <a:pPr indent="0" lvl="0" marL="0" rtl="0" algn="l">
                        <a:spcBef>
                          <a:spcPts val="0"/>
                        </a:spcBef>
                        <a:spcAft>
                          <a:spcPts val="0"/>
                        </a:spcAft>
                        <a:buNone/>
                      </a:pPr>
                      <a:r>
                        <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tcPr>
                </a:tc>
                <a:tc>
                  <a:txBody>
                    <a:bodyPr/>
                    <a:lstStyle/>
                    <a:p>
                      <a:pPr indent="0" lvl="0" marL="0" rtl="0" algn="l">
                        <a:spcBef>
                          <a:spcPts val="0"/>
                        </a:spcBef>
                        <a:spcAft>
                          <a:spcPts val="0"/>
                        </a:spcAft>
                        <a:buNone/>
                      </a:pPr>
                      <a:r>
                        <a:t/>
                      </a:r>
                      <a:endParaRPr/>
                    </a:p>
                  </a:txBody>
                  <a:tcPr marT="91425" marB="91425" marR="91425" marL="91425">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tcPr>
                </a:tc>
                <a:tc>
                  <a:txBody>
                    <a:bodyPr/>
                    <a:lstStyle/>
                    <a:p>
                      <a:pPr indent="0" lvl="0" marL="0" rtl="0" algn="r">
                        <a:lnSpc>
                          <a:spcPct val="115000"/>
                        </a:lnSpc>
                        <a:spcBef>
                          <a:spcPts val="0"/>
                        </a:spcBef>
                        <a:spcAft>
                          <a:spcPts val="0"/>
                        </a:spcAft>
                        <a:buNone/>
                      </a:pPr>
                      <a:r>
                        <a:rPr lang="en"/>
                        <a:t>$320,655 + $4.24M/month</a:t>
                      </a:r>
                      <a:endParaRPr/>
                    </a:p>
                  </a:txBody>
                  <a:tcPr marT="91425" marB="91425" marR="91425" marL="91425">
                    <a:lnR cap="flat" cmpd="sng" w="6350">
                      <a:solidFill>
                        <a:srgbClr val="8EA9DB"/>
                      </a:solidFill>
                      <a:prstDash val="solid"/>
                      <a:round/>
                      <a:headEnd len="sm" w="sm" type="none"/>
                      <a:tailEnd len="sm" w="sm" type="none"/>
                    </a:lnR>
                    <a:lnT cap="flat" cmpd="sng" w="6350">
                      <a:solidFill>
                        <a:srgbClr val="8EA9DB"/>
                      </a:solidFill>
                      <a:prstDash val="solid"/>
                      <a:round/>
                      <a:headEnd len="sm" w="sm" type="none"/>
                      <a:tailEnd len="sm" w="sm" type="none"/>
                    </a:lnT>
                    <a:lnB cap="flat" cmpd="sng" w="6350">
                      <a:solidFill>
                        <a:srgbClr val="8EA9DB"/>
                      </a:solidFill>
                      <a:prstDash val="solid"/>
                      <a:round/>
                      <a:headEnd len="sm" w="sm" type="none"/>
                      <a:tailEnd len="sm" w="sm" type="none"/>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1"/>
          <p:cNvSpPr txBox="1"/>
          <p:nvPr>
            <p:ph type="title"/>
          </p:nvPr>
        </p:nvSpPr>
        <p:spPr>
          <a:xfrm>
            <a:off x="311700" y="391350"/>
            <a:ext cx="8520600" cy="626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Risk Management Plan</a:t>
            </a:r>
            <a:endParaRPr/>
          </a:p>
        </p:txBody>
      </p:sp>
      <p:sp>
        <p:nvSpPr>
          <p:cNvPr id="109" name="Google Shape;109;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
        <p:nvSpPr>
          <p:cNvPr id="110" name="Google Shape;110;p21"/>
          <p:cNvSpPr txBox="1"/>
          <p:nvPr/>
        </p:nvSpPr>
        <p:spPr>
          <a:xfrm>
            <a:off x="483875" y="2844550"/>
            <a:ext cx="8222100" cy="10128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sz="4200">
              <a:solidFill>
                <a:srgbClr val="FFFFFF"/>
              </a:solidFill>
              <a:latin typeface="Roboto"/>
              <a:ea typeface="Roboto"/>
              <a:cs typeface="Roboto"/>
              <a:sym typeface="Roboto"/>
            </a:endParaRPr>
          </a:p>
        </p:txBody>
      </p:sp>
      <p:graphicFrame>
        <p:nvGraphicFramePr>
          <p:cNvPr id="111" name="Google Shape;111;p21"/>
          <p:cNvGraphicFramePr/>
          <p:nvPr/>
        </p:nvGraphicFramePr>
        <p:xfrm>
          <a:off x="146438" y="1017438"/>
          <a:ext cx="3000000" cy="3000000"/>
        </p:xfrm>
        <a:graphic>
          <a:graphicData uri="http://schemas.openxmlformats.org/drawingml/2006/table">
            <a:tbl>
              <a:tblPr>
                <a:noFill/>
                <a:tableStyleId>{702F646A-8D00-49C2-B625-2A49B43E7BA2}</a:tableStyleId>
              </a:tblPr>
              <a:tblGrid>
                <a:gridCol w="1260500"/>
                <a:gridCol w="2018525"/>
                <a:gridCol w="1686350"/>
                <a:gridCol w="1942875"/>
              </a:tblGrid>
              <a:tr h="279550">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Risk</a:t>
                      </a:r>
                      <a:endParaRPr b="1" sz="1000">
                        <a:solidFill>
                          <a:srgbClr val="FFFFFF"/>
                        </a:solidFill>
                        <a:latin typeface="Calibri"/>
                        <a:ea typeface="Calibri"/>
                        <a:cs typeface="Calibri"/>
                        <a:sym typeface="Calibri"/>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solidFill>
                      <a:srgbClr val="002060"/>
                    </a:solidFill>
                  </a:tcPr>
                </a:tc>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Description</a:t>
                      </a:r>
                      <a:endParaRPr b="1" sz="1000">
                        <a:solidFill>
                          <a:srgbClr val="FFFFFF"/>
                        </a:solidFill>
                        <a:latin typeface="Calibri"/>
                        <a:ea typeface="Calibri"/>
                        <a:cs typeface="Calibri"/>
                        <a:sym typeface="Calibri"/>
                      </a:endParaRPr>
                    </a:p>
                  </a:txBody>
                  <a:tcPr marT="19050" marB="19050" marR="28575" marL="28575" anchor="b">
                    <a:lnL cap="flat" cmpd="sng" w="9525">
                      <a:solidFill>
                        <a:srgbClr val="000000"/>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002060"/>
                    </a:solidFill>
                  </a:tcPr>
                </a:tc>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Mitigation</a:t>
                      </a:r>
                      <a:endParaRPr b="1" sz="1000">
                        <a:solidFill>
                          <a:srgbClr val="FFFFFF"/>
                        </a:solidFill>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002060"/>
                    </a:solidFill>
                  </a:tcPr>
                </a:tc>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Closeout</a:t>
                      </a:r>
                      <a:endParaRPr b="1" sz="1000">
                        <a:solidFill>
                          <a:srgbClr val="FFFFFF"/>
                        </a:solidFill>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002060"/>
                    </a:solidFill>
                  </a:tcPr>
                </a:tc>
              </a:tr>
              <a:tr h="62260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Loss of user functionality</a:t>
                      </a:r>
                      <a:endParaRPr b="1" sz="10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Users may not have proper permissions and access to complete tasks if configured incorrectly</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Test each new role to ensure proper permissions and access before implementation</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Each role has been tested and still has the required permissions and access</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r>
              <a:tr h="50825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Budget difficult to precisely calculate</a:t>
                      </a:r>
                      <a:endParaRPr b="1" sz="10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Significant labor is required and the hours spent on the project may vary</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Accurate time tracking in the beginning of the project to forecast remainder of project</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Budget aligns with actual costs</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r>
              <a:tr h="62260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IT Team misconfiguration</a:t>
                      </a:r>
                      <a:endParaRPr b="1" sz="10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IT service teams may inaccurately create new accounts and service accounts initially based on “old ways”</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Train IT teams on "new ways" before implementation</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Each IT service member demonstrates ability to correctly create and service accounts in the "new way"</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r>
              <a:tr h="62260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"Too Secure"</a:t>
                      </a:r>
                      <a:endParaRPr b="1" sz="10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New security features may be “too secure” causing account lockouts or service interruptions</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Apply security features to test accounts prior to applying to production accounts to identify issues beforehand</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All security features are tested before being applied to any production assets</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r>
              <a:tr h="432025">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Branch push back</a:t>
                      </a:r>
                      <a:endParaRPr b="1" sz="10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Certain branches may push back on the updates</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Involve company executives to push decision for project through</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All branches are on board</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r>
              <a:tr h="813200">
                <a:tc>
                  <a:txBody>
                    <a:bodyPr/>
                    <a:lstStyle/>
                    <a:p>
                      <a:pPr indent="0" lvl="0" marL="0" rtl="0" algn="ctr">
                        <a:lnSpc>
                          <a:spcPct val="115000"/>
                        </a:lnSpc>
                        <a:spcBef>
                          <a:spcPts val="0"/>
                        </a:spcBef>
                        <a:spcAft>
                          <a:spcPts val="0"/>
                        </a:spcAft>
                        <a:buNone/>
                      </a:pPr>
                      <a:r>
                        <a:rPr b="1" lang="en" sz="1000">
                          <a:latin typeface="Calibri"/>
                          <a:ea typeface="Calibri"/>
                          <a:cs typeface="Calibri"/>
                          <a:sym typeface="Calibri"/>
                        </a:rPr>
                        <a:t>End user awareness</a:t>
                      </a:r>
                      <a:endParaRPr b="1" sz="10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End users may not understand changes and may not pay attention to communications and end user training</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Send out comms well in advance and regularly. Have branch managers request acknowledgement and understanding of comms.</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Branch managers report a majority acknowledgement and understanding</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r>
            </a:tbl>
          </a:graphicData>
        </a:graphic>
      </p:graphicFrame>
      <p:graphicFrame>
        <p:nvGraphicFramePr>
          <p:cNvPr id="112" name="Google Shape;112;p21"/>
          <p:cNvGraphicFramePr/>
          <p:nvPr/>
        </p:nvGraphicFramePr>
        <p:xfrm>
          <a:off x="7054688" y="1017438"/>
          <a:ext cx="3000000" cy="3000000"/>
        </p:xfrm>
        <a:graphic>
          <a:graphicData uri="http://schemas.openxmlformats.org/drawingml/2006/table">
            <a:tbl>
              <a:tblPr>
                <a:noFill/>
                <a:tableStyleId>{702F646A-8D00-49C2-B625-2A49B43E7BA2}</a:tableStyleId>
              </a:tblPr>
              <a:tblGrid>
                <a:gridCol w="1942875"/>
              </a:tblGrid>
              <a:tr h="279550">
                <a:tc>
                  <a:txBody>
                    <a:bodyPr/>
                    <a:lstStyle/>
                    <a:p>
                      <a:pPr indent="0" lvl="0" marL="0" rtl="0" algn="ctr">
                        <a:lnSpc>
                          <a:spcPct val="115000"/>
                        </a:lnSpc>
                        <a:spcBef>
                          <a:spcPts val="0"/>
                        </a:spcBef>
                        <a:spcAft>
                          <a:spcPts val="0"/>
                        </a:spcAft>
                        <a:buNone/>
                      </a:pPr>
                      <a:r>
                        <a:rPr b="1" lang="en" sz="1000">
                          <a:solidFill>
                            <a:srgbClr val="FFFFFF"/>
                          </a:solidFill>
                          <a:latin typeface="Calibri"/>
                          <a:ea typeface="Calibri"/>
                          <a:cs typeface="Calibri"/>
                          <a:sym typeface="Calibri"/>
                        </a:rPr>
                        <a:t>Risk</a:t>
                      </a:r>
                      <a:endParaRPr b="1" sz="1000">
                        <a:solidFill>
                          <a:srgbClr val="FFFFFF"/>
                        </a:solidFill>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002060"/>
                    </a:solidFill>
                  </a:tcPr>
                </a:tc>
              </a:tr>
              <a:tr h="622600">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Major Risk</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r>
              <a:tr h="508250">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High Risk</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r>
              <a:tr h="622600">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Medium Risk</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r>
              <a:tr h="622600">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Medium Risk</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r>
              <a:tr h="432025">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Medium Risk</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FFFFF"/>
                    </a:solidFill>
                  </a:tcPr>
                </a:tc>
              </a:tr>
              <a:tr h="813200">
                <a:tc>
                  <a:txBody>
                    <a:bodyPr/>
                    <a:lstStyle/>
                    <a:p>
                      <a:pPr indent="0" lvl="0" marL="0" rtl="0" algn="ctr">
                        <a:lnSpc>
                          <a:spcPct val="115000"/>
                        </a:lnSpc>
                        <a:spcBef>
                          <a:spcPts val="0"/>
                        </a:spcBef>
                        <a:spcAft>
                          <a:spcPts val="0"/>
                        </a:spcAft>
                        <a:buNone/>
                      </a:pPr>
                      <a:r>
                        <a:rPr lang="en" sz="800">
                          <a:latin typeface="Calibri"/>
                          <a:ea typeface="Calibri"/>
                          <a:cs typeface="Calibri"/>
                          <a:sym typeface="Calibri"/>
                        </a:rPr>
                        <a:t>High Risk</a:t>
                      </a:r>
                      <a:endParaRPr sz="800">
                        <a:latin typeface="Calibri"/>
                        <a:ea typeface="Calibri"/>
                        <a:cs typeface="Calibri"/>
                        <a:sym typeface="Calibri"/>
                      </a:endParaRPr>
                    </a:p>
                  </a:txBody>
                  <a:tcPr marT="19050" marB="19050" marR="28575" marL="28575" anchor="b">
                    <a:lnL cap="flat" cmpd="sng" w="9525">
                      <a:solidFill>
                        <a:srgbClr val="CCCCCC"/>
                      </a:solidFill>
                      <a:prstDash val="solid"/>
                      <a:round/>
                      <a:headEnd len="sm" w="sm" type="none"/>
                      <a:tailEnd len="sm" w="sm" type="none"/>
                    </a:lnL>
                    <a:lnR cap="flat" cmpd="sng" w="9525">
                      <a:solidFill>
                        <a:srgbClr val="CCCCCC"/>
                      </a:solidFill>
                      <a:prstDash val="solid"/>
                      <a:round/>
                      <a:headEnd len="sm" w="sm" type="none"/>
                      <a:tailEnd len="sm" w="sm" type="none"/>
                    </a:lnR>
                    <a:lnT cap="flat" cmpd="sng" w="9525">
                      <a:solidFill>
                        <a:srgbClr val="CCCCCC"/>
                      </a:solidFill>
                      <a:prstDash val="solid"/>
                      <a:round/>
                      <a:headEnd len="sm" w="sm" type="none"/>
                      <a:tailEnd len="sm" w="sm" type="none"/>
                    </a:lnT>
                    <a:lnB cap="flat" cmpd="sng" w="9525">
                      <a:solidFill>
                        <a:srgbClr val="CCCCCC"/>
                      </a:solidFill>
                      <a:prstDash val="solid"/>
                      <a:round/>
                      <a:headEnd len="sm" w="sm" type="none"/>
                      <a:tailEnd len="sm" w="sm" type="none"/>
                    </a:lnB>
                    <a:solidFill>
                      <a:srgbClr val="F3F3F3"/>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